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2.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71" r:id="rId2"/>
    <p:sldId id="267" r:id="rId3"/>
    <p:sldId id="282" r:id="rId4"/>
    <p:sldId id="281" r:id="rId5"/>
    <p:sldId id="298" r:id="rId6"/>
    <p:sldId id="299" r:id="rId7"/>
    <p:sldId id="301" r:id="rId8"/>
    <p:sldId id="294" r:id="rId9"/>
    <p:sldId id="295" r:id="rId10"/>
    <p:sldId id="286" r:id="rId11"/>
    <p:sldId id="283" r:id="rId12"/>
    <p:sldId id="293" r:id="rId13"/>
    <p:sldId id="257" r:id="rId14"/>
    <p:sldId id="258" r:id="rId15"/>
    <p:sldId id="259" r:id="rId16"/>
    <p:sldId id="260" r:id="rId17"/>
    <p:sldId id="261" r:id="rId18"/>
    <p:sldId id="262" r:id="rId19"/>
    <p:sldId id="300" r:id="rId20"/>
    <p:sldId id="274" r:id="rId21"/>
    <p:sldId id="273" r:id="rId22"/>
  </p:sldIdLst>
  <p:sldSz cx="12192000" cy="6858000"/>
  <p:notesSz cx="6858000" cy="9144000"/>
  <p:embeddedFontLst>
    <p:embeddedFont>
      <p:font typeface="Proxima Nova" panose="020B0604020202020204"/>
      <p:regular r:id="rId24"/>
      <p:bold r:id="rId25"/>
      <p:italic r:id="rId26"/>
      <p:boldItalic r:id="rId27"/>
    </p:embeddedFont>
    <p:embeddedFont>
      <p:font typeface="Proxima Nova Bold"/>
      <p:regular r:id="rId28"/>
      <p:bold r:id="rId29"/>
    </p:embeddedFont>
  </p:embeddedFontLst>
  <p:defaultTex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p:defaultTextStyle>
  <p:extLst>
    <p:ext uri="{521415D9-36F7-43E2-AB2F-B90AF26B5E84}">
      <p14:sectionLst xmlns:p14="http://schemas.microsoft.com/office/powerpoint/2010/main">
        <p14:section name="Varsayılan Bölüm" id="{9D9359D1-AFD2-45E8-BB90-D2FB3BE7725C}">
          <p14:sldIdLst>
            <p14:sldId id="271"/>
            <p14:sldId id="267"/>
            <p14:sldId id="282"/>
            <p14:sldId id="281"/>
            <p14:sldId id="298"/>
            <p14:sldId id="299"/>
            <p14:sldId id="301"/>
            <p14:sldId id="294"/>
            <p14:sldId id="295"/>
            <p14:sldId id="286"/>
            <p14:sldId id="283"/>
            <p14:sldId id="293"/>
            <p14:sldId id="257"/>
            <p14:sldId id="258"/>
            <p14:sldId id="259"/>
            <p14:sldId id="260"/>
            <p14:sldId id="261"/>
            <p14:sldId id="262"/>
            <p14:sldId id="300"/>
            <p14:sldId id="274"/>
            <p14:sldId id="273"/>
          </p14:sldIdLst>
        </p14:section>
      </p14:sectionLst>
    </p:ext>
    <p:ext uri="{EFAFB233-063F-42B5-8137-9DF3F51BA10A}">
      <p15:sldGuideLst xmlns:p15="http://schemas.microsoft.com/office/powerpoint/2012/main">
        <p15:guide id="1" orient="horz" pos="1440" userDrawn="1">
          <p15:clr>
            <a:srgbClr val="A4A3A4"/>
          </p15:clr>
        </p15:guide>
        <p15:guide id="2" pos="19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9348"/>
    <a:srgbClr val="1E2B51"/>
    <a:srgbClr val="F6FFA3"/>
    <a:srgbClr val="D7E4BD"/>
    <a:srgbClr val="E3ECD0"/>
    <a:srgbClr val="C1D399"/>
    <a:srgbClr val="98D171"/>
    <a:srgbClr val="81C751"/>
    <a:srgbClr val="0B0E2F"/>
    <a:srgbClr val="F89D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68" autoAdjust="0"/>
    <p:restoredTop sz="94626" autoAdjust="0"/>
  </p:normalViewPr>
  <p:slideViewPr>
    <p:cSldViewPr>
      <p:cViewPr varScale="1">
        <p:scale>
          <a:sx n="53" d="100"/>
          <a:sy n="53" d="100"/>
        </p:scale>
        <p:origin x="72" y="658"/>
      </p:cViewPr>
      <p:guideLst>
        <p:guide orient="horz" pos="1440"/>
        <p:guide pos="1920"/>
      </p:guideLst>
    </p:cSldViewPr>
  </p:slideViewPr>
  <p:outlineViewPr>
    <p:cViewPr>
      <p:scale>
        <a:sx n="33" d="100"/>
        <a:sy n="33" d="100"/>
      </p:scale>
      <p:origin x="0" y="0"/>
    </p:cViewPr>
  </p:outlineViewPr>
  <p:notesTextViewPr>
    <p:cViewPr>
      <p:scale>
        <a:sx n="300" d="100"/>
        <a:sy n="3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C072EF-583E-459E-8F6B-FFEDEA8B89B0}"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tr-TR"/>
        </a:p>
      </dgm:t>
    </dgm:pt>
    <dgm:pt modelId="{0ECC27E5-F5E2-4545-8518-0F8B20290BC8}">
      <dgm:prSet phldrT="[Text]" custT="1"/>
      <dgm:spPr>
        <a:solidFill>
          <a:srgbClr val="1E2B51"/>
        </a:solidFill>
      </dgm:spPr>
      <dgm:t>
        <a:bodyPr/>
        <a:lstStyle/>
        <a:p>
          <a:r>
            <a:rPr lang="tr-TR" sz="1600" dirty="0"/>
            <a:t>Aksa Jeneratör Üst Yönetim</a:t>
          </a:r>
        </a:p>
      </dgm:t>
    </dgm:pt>
    <dgm:pt modelId="{144A2D71-ED76-4F5C-89ED-D98790B21B77}" type="parTrans" cxnId="{A62119E5-EBCE-4441-BD2B-794B31E08B3A}">
      <dgm:prSet/>
      <dgm:spPr/>
      <dgm:t>
        <a:bodyPr/>
        <a:lstStyle/>
        <a:p>
          <a:endParaRPr lang="tr-TR"/>
        </a:p>
      </dgm:t>
    </dgm:pt>
    <dgm:pt modelId="{74578132-A719-4631-BB09-E7D569780F6A}" type="sibTrans" cxnId="{A62119E5-EBCE-4441-BD2B-794B31E08B3A}">
      <dgm:prSet/>
      <dgm:spPr/>
      <dgm:t>
        <a:bodyPr/>
        <a:lstStyle/>
        <a:p>
          <a:endParaRPr lang="tr-TR"/>
        </a:p>
      </dgm:t>
    </dgm:pt>
    <dgm:pt modelId="{8823FB12-FDB3-4772-85DD-0F495F0755D3}">
      <dgm:prSet phldrT="[Text]"/>
      <dgm:spPr>
        <a:solidFill>
          <a:srgbClr val="F09348">
            <a:alpha val="89804"/>
          </a:srgbClr>
        </a:solidFill>
        <a:ln>
          <a:noFill/>
        </a:ln>
      </dgm:spPr>
      <dgm:t>
        <a:bodyPr/>
        <a:lstStyle/>
        <a:p>
          <a:pPr algn="ctr"/>
          <a:r>
            <a:rPr lang="tr-TR" dirty="0"/>
            <a:t>Global Satış Genel Müdürü</a:t>
          </a:r>
        </a:p>
      </dgm:t>
    </dgm:pt>
    <dgm:pt modelId="{6692E376-C0D5-4869-921C-D80284117EE9}" type="parTrans" cxnId="{44021738-3BC2-4830-8D1F-35390342D162}">
      <dgm:prSet/>
      <dgm:spPr>
        <a:solidFill>
          <a:srgbClr val="F09348"/>
        </a:solidFill>
        <a:ln>
          <a:solidFill>
            <a:srgbClr val="1E2B51"/>
          </a:solidFill>
        </a:ln>
      </dgm:spPr>
      <dgm:t>
        <a:bodyPr/>
        <a:lstStyle/>
        <a:p>
          <a:endParaRPr lang="tr-TR"/>
        </a:p>
      </dgm:t>
    </dgm:pt>
    <dgm:pt modelId="{AD2D951A-A5CB-465E-BA97-CFF22F505694}" type="sibTrans" cxnId="{44021738-3BC2-4830-8D1F-35390342D162}">
      <dgm:prSet/>
      <dgm:spPr/>
      <dgm:t>
        <a:bodyPr/>
        <a:lstStyle/>
        <a:p>
          <a:endParaRPr lang="tr-TR"/>
        </a:p>
      </dgm:t>
    </dgm:pt>
    <dgm:pt modelId="{A816C918-7180-482B-8740-FEE70FB47332}">
      <dgm:prSet phldrT="[Text]"/>
      <dgm:spPr>
        <a:solidFill>
          <a:srgbClr val="F09348">
            <a:alpha val="90000"/>
          </a:srgbClr>
        </a:solidFill>
        <a:ln>
          <a:noFill/>
        </a:ln>
      </dgm:spPr>
      <dgm:t>
        <a:bodyPr/>
        <a:lstStyle/>
        <a:p>
          <a:r>
            <a:rPr lang="tr-TR" dirty="0"/>
            <a:t>Global Üretim Operasyonları Genel Müdürü</a:t>
          </a:r>
        </a:p>
      </dgm:t>
    </dgm:pt>
    <dgm:pt modelId="{9234C4FD-F1EF-473B-A73C-3B955809C5BE}" type="parTrans" cxnId="{4449DF3A-5A48-466A-B131-044801B2C58E}">
      <dgm:prSet/>
      <dgm:spPr>
        <a:ln>
          <a:solidFill>
            <a:srgbClr val="1E2B51"/>
          </a:solidFill>
        </a:ln>
      </dgm:spPr>
      <dgm:t>
        <a:bodyPr/>
        <a:lstStyle/>
        <a:p>
          <a:endParaRPr lang="tr-TR"/>
        </a:p>
      </dgm:t>
    </dgm:pt>
    <dgm:pt modelId="{5C678A1F-7898-485D-8929-4255DE04AA1C}" type="sibTrans" cxnId="{4449DF3A-5A48-466A-B131-044801B2C58E}">
      <dgm:prSet/>
      <dgm:spPr/>
      <dgm:t>
        <a:bodyPr/>
        <a:lstStyle/>
        <a:p>
          <a:endParaRPr lang="tr-TR"/>
        </a:p>
      </dgm:t>
    </dgm:pt>
    <dgm:pt modelId="{E669FC74-11C3-4C93-BFA0-638EB8AA1562}">
      <dgm:prSet phldrT="[Text]"/>
      <dgm:spPr>
        <a:solidFill>
          <a:srgbClr val="F09348">
            <a:alpha val="90000"/>
          </a:srgbClr>
        </a:solidFill>
        <a:ln>
          <a:noFill/>
        </a:ln>
      </dgm:spPr>
      <dgm:t>
        <a:bodyPr/>
        <a:lstStyle/>
        <a:p>
          <a:r>
            <a:rPr lang="tr-TR" dirty="0"/>
            <a:t>Global Satış Sonrası Hizmetler, Kiralama ve Pazarlama Genel Müdürü</a:t>
          </a:r>
        </a:p>
      </dgm:t>
    </dgm:pt>
    <dgm:pt modelId="{DBD7B0A9-71E3-4237-A620-82E3D95ACA5B}" type="parTrans" cxnId="{9F728A73-BE06-4AD8-904B-187C569280DD}">
      <dgm:prSet/>
      <dgm:spPr>
        <a:ln>
          <a:solidFill>
            <a:srgbClr val="1E2B51"/>
          </a:solidFill>
        </a:ln>
      </dgm:spPr>
      <dgm:t>
        <a:bodyPr/>
        <a:lstStyle/>
        <a:p>
          <a:endParaRPr lang="tr-TR"/>
        </a:p>
      </dgm:t>
    </dgm:pt>
    <dgm:pt modelId="{56E809E1-7B6A-44A6-A973-D7A573209B5B}" type="sibTrans" cxnId="{9F728A73-BE06-4AD8-904B-187C569280DD}">
      <dgm:prSet/>
      <dgm:spPr/>
      <dgm:t>
        <a:bodyPr/>
        <a:lstStyle/>
        <a:p>
          <a:endParaRPr lang="tr-TR"/>
        </a:p>
      </dgm:t>
    </dgm:pt>
    <dgm:pt modelId="{C75CC17A-3D1F-473C-BB63-1B8E9FB48940}">
      <dgm:prSet phldrT="[Text]"/>
      <dgm:spPr>
        <a:solidFill>
          <a:srgbClr val="F09348">
            <a:alpha val="90000"/>
          </a:srgbClr>
        </a:solidFill>
        <a:ln>
          <a:noFill/>
        </a:ln>
      </dgm:spPr>
      <dgm:t>
        <a:bodyPr/>
        <a:lstStyle/>
        <a:p>
          <a:r>
            <a:rPr lang="tr-TR" dirty="0"/>
            <a:t>Mali İşlerden Sorumlu Başkan Yardımcısı</a:t>
          </a:r>
        </a:p>
      </dgm:t>
    </dgm:pt>
    <dgm:pt modelId="{0381FFD2-AEA6-443E-BB4D-48E5C61B5A46}" type="parTrans" cxnId="{B0050B26-2D2E-4863-8D5A-B2F802DD3D4E}">
      <dgm:prSet/>
      <dgm:spPr>
        <a:ln>
          <a:solidFill>
            <a:srgbClr val="1E2B51"/>
          </a:solidFill>
        </a:ln>
      </dgm:spPr>
      <dgm:t>
        <a:bodyPr/>
        <a:lstStyle/>
        <a:p>
          <a:endParaRPr lang="tr-TR"/>
        </a:p>
      </dgm:t>
    </dgm:pt>
    <dgm:pt modelId="{0735F38F-65BA-4756-A3C1-D6F666C9C3E0}" type="sibTrans" cxnId="{B0050B26-2D2E-4863-8D5A-B2F802DD3D4E}">
      <dgm:prSet/>
      <dgm:spPr/>
      <dgm:t>
        <a:bodyPr/>
        <a:lstStyle/>
        <a:p>
          <a:endParaRPr lang="tr-TR"/>
        </a:p>
      </dgm:t>
    </dgm:pt>
    <dgm:pt modelId="{03506488-1BB7-4029-B374-283D291874DC}" type="pres">
      <dgm:prSet presAssocID="{67C072EF-583E-459E-8F6B-FFEDEA8B89B0}" presName="diagram" presStyleCnt="0">
        <dgm:presLayoutVars>
          <dgm:chPref val="1"/>
          <dgm:dir/>
          <dgm:animOne val="branch"/>
          <dgm:animLvl val="lvl"/>
          <dgm:resizeHandles/>
        </dgm:presLayoutVars>
      </dgm:prSet>
      <dgm:spPr/>
    </dgm:pt>
    <dgm:pt modelId="{5AF99173-4D84-4830-8659-28E41035C79C}" type="pres">
      <dgm:prSet presAssocID="{0ECC27E5-F5E2-4545-8518-0F8B20290BC8}" presName="root" presStyleCnt="0"/>
      <dgm:spPr/>
    </dgm:pt>
    <dgm:pt modelId="{AECD3995-FAE7-40F2-ADEF-226D3C3EEE10}" type="pres">
      <dgm:prSet presAssocID="{0ECC27E5-F5E2-4545-8518-0F8B20290BC8}" presName="rootComposite" presStyleCnt="0"/>
      <dgm:spPr/>
    </dgm:pt>
    <dgm:pt modelId="{5053BBDA-2FE3-4720-A96E-732E60354578}" type="pres">
      <dgm:prSet presAssocID="{0ECC27E5-F5E2-4545-8518-0F8B20290BC8}" presName="rootText" presStyleLbl="node1" presStyleIdx="0" presStyleCnt="1" custScaleX="235390"/>
      <dgm:spPr>
        <a:prstGeom prst="rect">
          <a:avLst/>
        </a:prstGeom>
      </dgm:spPr>
    </dgm:pt>
    <dgm:pt modelId="{2A9FD072-A8D7-4F7A-B8CF-FA3C335713B4}" type="pres">
      <dgm:prSet presAssocID="{0ECC27E5-F5E2-4545-8518-0F8B20290BC8}" presName="rootConnector" presStyleLbl="node1" presStyleIdx="0" presStyleCnt="1"/>
      <dgm:spPr/>
    </dgm:pt>
    <dgm:pt modelId="{FBE001FE-1F11-47B9-86E8-C73D638A5A93}" type="pres">
      <dgm:prSet presAssocID="{0ECC27E5-F5E2-4545-8518-0F8B20290BC8}" presName="childShape" presStyleCnt="0"/>
      <dgm:spPr/>
    </dgm:pt>
    <dgm:pt modelId="{5D43C79E-6C56-4E51-88BB-04DE21C365AC}" type="pres">
      <dgm:prSet presAssocID="{6692E376-C0D5-4869-921C-D80284117EE9}" presName="Name13" presStyleLbl="parChTrans1D2" presStyleIdx="0" presStyleCnt="4"/>
      <dgm:spPr/>
    </dgm:pt>
    <dgm:pt modelId="{623CE7E7-8F4E-494C-9F2C-41F1534FAB9D}" type="pres">
      <dgm:prSet presAssocID="{8823FB12-FDB3-4772-85DD-0F495F0755D3}" presName="childText" presStyleLbl="bgAcc1" presStyleIdx="0" presStyleCnt="4" custScaleX="234097" custScaleY="75829">
        <dgm:presLayoutVars>
          <dgm:bulletEnabled val="1"/>
        </dgm:presLayoutVars>
      </dgm:prSet>
      <dgm:spPr>
        <a:prstGeom prst="rect">
          <a:avLst/>
        </a:prstGeom>
      </dgm:spPr>
    </dgm:pt>
    <dgm:pt modelId="{2FB26CBD-7FCF-4787-9D7C-58129A9D12E1}" type="pres">
      <dgm:prSet presAssocID="{DBD7B0A9-71E3-4237-A620-82E3D95ACA5B}" presName="Name13" presStyleLbl="parChTrans1D2" presStyleIdx="1" presStyleCnt="4"/>
      <dgm:spPr/>
    </dgm:pt>
    <dgm:pt modelId="{AE776F03-02FB-4DA5-A1EB-286404D3B721}" type="pres">
      <dgm:prSet presAssocID="{E669FC74-11C3-4C93-BFA0-638EB8AA1562}" presName="childText" presStyleLbl="bgAcc1" presStyleIdx="1" presStyleCnt="4" custScaleX="234097">
        <dgm:presLayoutVars>
          <dgm:bulletEnabled val="1"/>
        </dgm:presLayoutVars>
      </dgm:prSet>
      <dgm:spPr>
        <a:prstGeom prst="rect">
          <a:avLst/>
        </a:prstGeom>
      </dgm:spPr>
    </dgm:pt>
    <dgm:pt modelId="{5D1A96CE-12E2-49DD-A470-43227C9ED67F}" type="pres">
      <dgm:prSet presAssocID="{0381FFD2-AEA6-443E-BB4D-48E5C61B5A46}" presName="Name13" presStyleLbl="parChTrans1D2" presStyleIdx="2" presStyleCnt="4"/>
      <dgm:spPr/>
    </dgm:pt>
    <dgm:pt modelId="{57633718-484C-4018-AE76-218320B2C6D6}" type="pres">
      <dgm:prSet presAssocID="{C75CC17A-3D1F-473C-BB63-1B8E9FB48940}" presName="childText" presStyleLbl="bgAcc1" presStyleIdx="2" presStyleCnt="4" custScaleX="236701">
        <dgm:presLayoutVars>
          <dgm:bulletEnabled val="1"/>
        </dgm:presLayoutVars>
      </dgm:prSet>
      <dgm:spPr>
        <a:prstGeom prst="rect">
          <a:avLst/>
        </a:prstGeom>
      </dgm:spPr>
    </dgm:pt>
    <dgm:pt modelId="{4A47389E-0C3C-4661-95FA-BCFD7EE22A40}" type="pres">
      <dgm:prSet presAssocID="{9234C4FD-F1EF-473B-A73C-3B955809C5BE}" presName="Name13" presStyleLbl="parChTrans1D2" presStyleIdx="3" presStyleCnt="4"/>
      <dgm:spPr/>
    </dgm:pt>
    <dgm:pt modelId="{C38642B8-101A-48F2-9A9B-8B7FC405F706}" type="pres">
      <dgm:prSet presAssocID="{A816C918-7180-482B-8740-FEE70FB47332}" presName="childText" presStyleLbl="bgAcc1" presStyleIdx="3" presStyleCnt="4" custScaleX="236701">
        <dgm:presLayoutVars>
          <dgm:bulletEnabled val="1"/>
        </dgm:presLayoutVars>
      </dgm:prSet>
      <dgm:spPr>
        <a:prstGeom prst="rect">
          <a:avLst/>
        </a:prstGeom>
      </dgm:spPr>
    </dgm:pt>
  </dgm:ptLst>
  <dgm:cxnLst>
    <dgm:cxn modelId="{AECE9020-1E8C-4A35-BD7A-F91CAAA47695}" type="presOf" srcId="{6692E376-C0D5-4869-921C-D80284117EE9}" destId="{5D43C79E-6C56-4E51-88BB-04DE21C365AC}" srcOrd="0" destOrd="0" presId="urn:microsoft.com/office/officeart/2005/8/layout/hierarchy3"/>
    <dgm:cxn modelId="{B0050B26-2D2E-4863-8D5A-B2F802DD3D4E}" srcId="{0ECC27E5-F5E2-4545-8518-0F8B20290BC8}" destId="{C75CC17A-3D1F-473C-BB63-1B8E9FB48940}" srcOrd="2" destOrd="0" parTransId="{0381FFD2-AEA6-443E-BB4D-48E5C61B5A46}" sibTransId="{0735F38F-65BA-4756-A3C1-D6F666C9C3E0}"/>
    <dgm:cxn modelId="{44021738-3BC2-4830-8D1F-35390342D162}" srcId="{0ECC27E5-F5E2-4545-8518-0F8B20290BC8}" destId="{8823FB12-FDB3-4772-85DD-0F495F0755D3}" srcOrd="0" destOrd="0" parTransId="{6692E376-C0D5-4869-921C-D80284117EE9}" sibTransId="{AD2D951A-A5CB-465E-BA97-CFF22F505694}"/>
    <dgm:cxn modelId="{4449DF3A-5A48-466A-B131-044801B2C58E}" srcId="{0ECC27E5-F5E2-4545-8518-0F8B20290BC8}" destId="{A816C918-7180-482B-8740-FEE70FB47332}" srcOrd="3" destOrd="0" parTransId="{9234C4FD-F1EF-473B-A73C-3B955809C5BE}" sibTransId="{5C678A1F-7898-485D-8929-4255DE04AA1C}"/>
    <dgm:cxn modelId="{7E23E23B-1FAD-4E4C-B648-12231E24643D}" type="presOf" srcId="{8823FB12-FDB3-4772-85DD-0F495F0755D3}" destId="{623CE7E7-8F4E-494C-9F2C-41F1534FAB9D}" srcOrd="0" destOrd="0" presId="urn:microsoft.com/office/officeart/2005/8/layout/hierarchy3"/>
    <dgm:cxn modelId="{9F728A73-BE06-4AD8-904B-187C569280DD}" srcId="{0ECC27E5-F5E2-4545-8518-0F8B20290BC8}" destId="{E669FC74-11C3-4C93-BFA0-638EB8AA1562}" srcOrd="1" destOrd="0" parTransId="{DBD7B0A9-71E3-4237-A620-82E3D95ACA5B}" sibTransId="{56E809E1-7B6A-44A6-A973-D7A573209B5B}"/>
    <dgm:cxn modelId="{55CDFF74-B15B-4C01-8687-879244377EEC}" type="presOf" srcId="{0381FFD2-AEA6-443E-BB4D-48E5C61B5A46}" destId="{5D1A96CE-12E2-49DD-A470-43227C9ED67F}" srcOrd="0" destOrd="0" presId="urn:microsoft.com/office/officeart/2005/8/layout/hierarchy3"/>
    <dgm:cxn modelId="{D753DB81-7DFB-4741-A271-4A76EE0EE36A}" type="presOf" srcId="{A816C918-7180-482B-8740-FEE70FB47332}" destId="{C38642B8-101A-48F2-9A9B-8B7FC405F706}" srcOrd="0" destOrd="0" presId="urn:microsoft.com/office/officeart/2005/8/layout/hierarchy3"/>
    <dgm:cxn modelId="{CBF38A90-1328-4979-9AD7-BD4B5D374322}" type="presOf" srcId="{67C072EF-583E-459E-8F6B-FFEDEA8B89B0}" destId="{03506488-1BB7-4029-B374-283D291874DC}" srcOrd="0" destOrd="0" presId="urn:microsoft.com/office/officeart/2005/8/layout/hierarchy3"/>
    <dgm:cxn modelId="{8443CF98-756F-4459-9FCC-646D278A9411}" type="presOf" srcId="{0ECC27E5-F5E2-4545-8518-0F8B20290BC8}" destId="{5053BBDA-2FE3-4720-A96E-732E60354578}" srcOrd="0" destOrd="0" presId="urn:microsoft.com/office/officeart/2005/8/layout/hierarchy3"/>
    <dgm:cxn modelId="{4E8F39B0-D4EF-45EC-A3B4-F47B49B0527B}" type="presOf" srcId="{E669FC74-11C3-4C93-BFA0-638EB8AA1562}" destId="{AE776F03-02FB-4DA5-A1EB-286404D3B721}" srcOrd="0" destOrd="0" presId="urn:microsoft.com/office/officeart/2005/8/layout/hierarchy3"/>
    <dgm:cxn modelId="{0A2BA4C1-4421-47A1-A5A5-4B931C4C55DA}" type="presOf" srcId="{C75CC17A-3D1F-473C-BB63-1B8E9FB48940}" destId="{57633718-484C-4018-AE76-218320B2C6D6}" srcOrd="0" destOrd="0" presId="urn:microsoft.com/office/officeart/2005/8/layout/hierarchy3"/>
    <dgm:cxn modelId="{EAC017D7-EE17-46FD-9A11-60172A6203A1}" type="presOf" srcId="{9234C4FD-F1EF-473B-A73C-3B955809C5BE}" destId="{4A47389E-0C3C-4661-95FA-BCFD7EE22A40}" srcOrd="0" destOrd="0" presId="urn:microsoft.com/office/officeart/2005/8/layout/hierarchy3"/>
    <dgm:cxn modelId="{446C51D9-1AF4-4DB2-8EFD-8722AA15CD04}" type="presOf" srcId="{DBD7B0A9-71E3-4237-A620-82E3D95ACA5B}" destId="{2FB26CBD-7FCF-4787-9D7C-58129A9D12E1}" srcOrd="0" destOrd="0" presId="urn:microsoft.com/office/officeart/2005/8/layout/hierarchy3"/>
    <dgm:cxn modelId="{A62119E5-EBCE-4441-BD2B-794B31E08B3A}" srcId="{67C072EF-583E-459E-8F6B-FFEDEA8B89B0}" destId="{0ECC27E5-F5E2-4545-8518-0F8B20290BC8}" srcOrd="0" destOrd="0" parTransId="{144A2D71-ED76-4F5C-89ED-D98790B21B77}" sibTransId="{74578132-A719-4631-BB09-E7D569780F6A}"/>
    <dgm:cxn modelId="{26305FFC-0B78-4CA6-9A73-530CFF978D70}" type="presOf" srcId="{0ECC27E5-F5E2-4545-8518-0F8B20290BC8}" destId="{2A9FD072-A8D7-4F7A-B8CF-FA3C335713B4}" srcOrd="1" destOrd="0" presId="urn:microsoft.com/office/officeart/2005/8/layout/hierarchy3"/>
    <dgm:cxn modelId="{ED5000AB-6511-49B2-9E98-61FFE1528380}" type="presParOf" srcId="{03506488-1BB7-4029-B374-283D291874DC}" destId="{5AF99173-4D84-4830-8659-28E41035C79C}" srcOrd="0" destOrd="0" presId="urn:microsoft.com/office/officeart/2005/8/layout/hierarchy3"/>
    <dgm:cxn modelId="{80CCF910-A251-40D4-8E79-0580461EC332}" type="presParOf" srcId="{5AF99173-4D84-4830-8659-28E41035C79C}" destId="{AECD3995-FAE7-40F2-ADEF-226D3C3EEE10}" srcOrd="0" destOrd="0" presId="urn:microsoft.com/office/officeart/2005/8/layout/hierarchy3"/>
    <dgm:cxn modelId="{E688DEF3-B069-4D62-B70D-B57965C11A01}" type="presParOf" srcId="{AECD3995-FAE7-40F2-ADEF-226D3C3EEE10}" destId="{5053BBDA-2FE3-4720-A96E-732E60354578}" srcOrd="0" destOrd="0" presId="urn:microsoft.com/office/officeart/2005/8/layout/hierarchy3"/>
    <dgm:cxn modelId="{5B56755A-4113-4ED1-97E8-64D5B1437470}" type="presParOf" srcId="{AECD3995-FAE7-40F2-ADEF-226D3C3EEE10}" destId="{2A9FD072-A8D7-4F7A-B8CF-FA3C335713B4}" srcOrd="1" destOrd="0" presId="urn:microsoft.com/office/officeart/2005/8/layout/hierarchy3"/>
    <dgm:cxn modelId="{93A8EB86-283E-47AA-8431-A7555AD27EC9}" type="presParOf" srcId="{5AF99173-4D84-4830-8659-28E41035C79C}" destId="{FBE001FE-1F11-47B9-86E8-C73D638A5A93}" srcOrd="1" destOrd="0" presId="urn:microsoft.com/office/officeart/2005/8/layout/hierarchy3"/>
    <dgm:cxn modelId="{52BFC9C3-343C-4059-A85D-6A8EFA1F2ED8}" type="presParOf" srcId="{FBE001FE-1F11-47B9-86E8-C73D638A5A93}" destId="{5D43C79E-6C56-4E51-88BB-04DE21C365AC}" srcOrd="0" destOrd="0" presId="urn:microsoft.com/office/officeart/2005/8/layout/hierarchy3"/>
    <dgm:cxn modelId="{4D8EC693-2E7F-4C0A-B42B-58EE01986411}" type="presParOf" srcId="{FBE001FE-1F11-47B9-86E8-C73D638A5A93}" destId="{623CE7E7-8F4E-494C-9F2C-41F1534FAB9D}" srcOrd="1" destOrd="0" presId="urn:microsoft.com/office/officeart/2005/8/layout/hierarchy3"/>
    <dgm:cxn modelId="{DBA5C813-F061-4E33-800B-F3B7A0EA49D0}" type="presParOf" srcId="{FBE001FE-1F11-47B9-86E8-C73D638A5A93}" destId="{2FB26CBD-7FCF-4787-9D7C-58129A9D12E1}" srcOrd="2" destOrd="0" presId="urn:microsoft.com/office/officeart/2005/8/layout/hierarchy3"/>
    <dgm:cxn modelId="{469F0411-2884-444A-8AEF-F5FC415C8B2F}" type="presParOf" srcId="{FBE001FE-1F11-47B9-86E8-C73D638A5A93}" destId="{AE776F03-02FB-4DA5-A1EB-286404D3B721}" srcOrd="3" destOrd="0" presId="urn:microsoft.com/office/officeart/2005/8/layout/hierarchy3"/>
    <dgm:cxn modelId="{7A76DDA5-548C-4498-80DC-4383E580CD7B}" type="presParOf" srcId="{FBE001FE-1F11-47B9-86E8-C73D638A5A93}" destId="{5D1A96CE-12E2-49DD-A470-43227C9ED67F}" srcOrd="4" destOrd="0" presId="urn:microsoft.com/office/officeart/2005/8/layout/hierarchy3"/>
    <dgm:cxn modelId="{A6D09E4A-8204-4295-81F1-C8F295410DCB}" type="presParOf" srcId="{FBE001FE-1F11-47B9-86E8-C73D638A5A93}" destId="{57633718-484C-4018-AE76-218320B2C6D6}" srcOrd="5" destOrd="0" presId="urn:microsoft.com/office/officeart/2005/8/layout/hierarchy3"/>
    <dgm:cxn modelId="{C56E1774-8C71-4782-835A-E4182E1F1B74}" type="presParOf" srcId="{FBE001FE-1F11-47B9-86E8-C73D638A5A93}" destId="{4A47389E-0C3C-4661-95FA-BCFD7EE22A40}" srcOrd="6" destOrd="0" presId="urn:microsoft.com/office/officeart/2005/8/layout/hierarchy3"/>
    <dgm:cxn modelId="{B439ECB7-2E9A-4D47-AE01-2304FB6E0FFA}" type="presParOf" srcId="{FBE001FE-1F11-47B9-86E8-C73D638A5A93}" destId="{C38642B8-101A-48F2-9A9B-8B7FC405F706}" srcOrd="7"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a:solidFill>
          <a:srgbClr val="1E2B51"/>
        </a:solidFill>
      </dgm:spPr>
      <dgm:t>
        <a:bodyPr/>
        <a:lstStyle/>
        <a:p>
          <a:r>
            <a:rPr lang="tr-TR" b="1" dirty="0">
              <a:solidFill>
                <a:schemeClr val="bg1"/>
              </a:solidFill>
              <a:latin typeface="Calibri"/>
              <a:ea typeface="Calibri"/>
              <a:cs typeface="Calibri"/>
              <a:sym typeface="Calibri"/>
            </a:rPr>
            <a:t>Veri Analisti</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a:solidFill>
          <a:srgbClr val="F09348"/>
        </a:solidFill>
      </dgm:spPr>
      <dgm:t>
        <a:bodyPr/>
        <a:lstStyle/>
        <a:p>
          <a:r>
            <a:rPr lang="tr-TR" dirty="0">
              <a:solidFill>
                <a:schemeClr val="bg1"/>
              </a:solidFill>
              <a:latin typeface="Calibri"/>
              <a:ea typeface="Calibri"/>
              <a:cs typeface="Calibri"/>
              <a:sym typeface="Calibri"/>
            </a:rPr>
            <a:t>Veri analisti, büyük veri setlerini analiz ederek işletmelerin stratejik kararlarına yön veren içgörüler sunar. Veriyi farklı kaynaklardan toplar, temizler ve analiz için uygun hale getirir. İstatistiksel analizler ve modellemeler yaparak çeşitli senaryoları simüle eder, trendleri ve anormallikleri belirler, Python, R ve SQL gibi araçlarla veri görselleştirmeleri ve raporlar hazırlar. </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a:prstGeom prst="rect">
          <a:avLst/>
        </a:prstGeom>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a:ln>
      <a:noFill/>
    </a:ln>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a:solidFill>
          <a:srgbClr val="1E2B51"/>
        </a:solidFill>
      </dgm:spPr>
      <dgm:t>
        <a:bodyPr/>
        <a:lstStyle/>
        <a:p>
          <a:r>
            <a:rPr lang="tr-TR" b="1" dirty="0">
              <a:solidFill>
                <a:schemeClr val="bg1"/>
              </a:solidFill>
              <a:latin typeface="Calibri"/>
              <a:ea typeface="Calibri"/>
              <a:cs typeface="Calibri"/>
              <a:sym typeface="Calibri"/>
            </a:rPr>
            <a:t>İş Analisti</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a:solidFill>
          <a:srgbClr val="F09348"/>
        </a:solidFill>
      </dgm:spPr>
      <dgm:t>
        <a:bodyPr/>
        <a:lstStyle/>
        <a:p>
          <a:pPr>
            <a:buNone/>
          </a:pPr>
          <a:r>
            <a:rPr lang="tr-TR" dirty="0">
              <a:solidFill>
                <a:schemeClr val="bg1"/>
              </a:solidFill>
              <a:latin typeface="Calibri"/>
              <a:ea typeface="Calibri"/>
              <a:cs typeface="Calibri"/>
              <a:sym typeface="Calibri"/>
            </a:rPr>
            <a:t>İş analisti, bir organizasyonun iş süreçlerini analiz ederek verimliliği artırmak ve sorunları çözmek için çözümler geliştirir. İş gereksinimlerini belirler, işletme ile teknik ekipler arasında köprü görevi görür ve projelerin hayata geçirilmesini sağlar ve iş süreçlerini optimize eder.</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a:prstGeom prst="rect">
          <a:avLst/>
        </a:prstGeom>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a:ln>
      <a:noFill/>
    </a:ln>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a:solidFill>
          <a:srgbClr val="1E2B51"/>
        </a:solidFill>
      </dgm:spPr>
      <dgm:t>
        <a:bodyPr/>
        <a:lstStyle/>
        <a:p>
          <a:r>
            <a:rPr lang="tr-TR" b="1" dirty="0">
              <a:solidFill>
                <a:schemeClr val="bg1"/>
              </a:solidFill>
              <a:latin typeface="Calibri"/>
              <a:ea typeface="Calibri"/>
              <a:cs typeface="Calibri"/>
              <a:sym typeface="Calibri"/>
            </a:rPr>
            <a:t>Proje Yöneticisi</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a:solidFill>
          <a:srgbClr val="F09348"/>
        </a:solidFill>
      </dgm:spPr>
      <dgm:t>
        <a:bodyPr/>
        <a:lstStyle/>
        <a:p>
          <a:pPr>
            <a:buNone/>
          </a:pPr>
          <a:r>
            <a:rPr lang="tr-TR" dirty="0">
              <a:solidFill>
                <a:schemeClr val="bg1"/>
              </a:solidFill>
              <a:latin typeface="Calibri"/>
              <a:ea typeface="Calibri"/>
              <a:cs typeface="Calibri"/>
              <a:sym typeface="Calibri"/>
            </a:rPr>
            <a:t>Proje yöneticisi, bir projenin baştan sona başarılı bir şekilde planlanması, yürütülmesi ve tamamlanmasından sorumlu olan kişidir. Projenin hedeflerini belirler, zaman çizelgesini oluşturur, bütçeyi yönetir ve kaynakları koordine eder. Risk yönetimi yapar, olası sorunları öngörür ve bunları çözmek için stratejiler geliştirir. Ayrıca, proje ilerleyişini sürekli olarak takip eder, raporlar hazırlar ve üst yönetim ya da müşterilere projenin durumu hakkında bilgi verir. </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a:prstGeom prst="rect">
          <a:avLst/>
        </a:prstGeom>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a:ln>
      <a:noFill/>
    </a:ln>
  </dgm:whole>
  <dgm:extLst>
    <a:ext uri="http://schemas.microsoft.com/office/drawing/2008/diagram">
      <dsp:dataModelExt xmlns:dsp="http://schemas.microsoft.com/office/drawing/2008/diagram" relId="rId2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a:solidFill>
          <a:srgbClr val="1E2B51"/>
        </a:solidFill>
      </dgm:spPr>
      <dgm:t>
        <a:bodyPr/>
        <a:lstStyle/>
        <a:p>
          <a:r>
            <a:rPr lang="tr-TR" b="1" dirty="0">
              <a:solidFill>
                <a:schemeClr val="bg1"/>
              </a:solidFill>
              <a:latin typeface="Calibri"/>
              <a:ea typeface="Calibri"/>
              <a:cs typeface="Calibri"/>
              <a:sym typeface="Calibri"/>
            </a:rPr>
            <a:t>Dijital PR Uzmanı</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a:solidFill>
          <a:srgbClr val="F09348"/>
        </a:solidFill>
      </dgm:spPr>
      <dgm:t>
        <a:bodyPr/>
        <a:lstStyle/>
        <a:p>
          <a:pPr>
            <a:buNone/>
          </a:pPr>
          <a:r>
            <a:rPr lang="tr-TR" dirty="0">
              <a:solidFill>
                <a:schemeClr val="bg1"/>
              </a:solidFill>
              <a:latin typeface="Calibri"/>
              <a:ea typeface="Calibri"/>
              <a:cs typeface="Calibri"/>
              <a:sym typeface="Calibri"/>
            </a:rPr>
            <a:t>Dijital PR Uzmanı, markaların dijital platformlarda itibarını yönetmek ve olumlu bir imaj oluşturmak için çalışır. Sosyal medya, bloglar ve online haber siteleri gibi dijital kanallarda marka bilinirliğini artırmak için stratejiler geliştirir. Medya ilişkilerini dijital ortama taşıyarak online basın bültenleri hazırlar ve dijital etkinlikler düzenler. Ayrıca, kriz yönetimi yaparak olumsuz içeriklerle başa çıkar ve markanın dijital ortamda itibarını korur. </a:t>
          </a: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a:prstGeom prst="rect">
          <a:avLst/>
        </a:prstGeom>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a:ln>
      <a:noFill/>
    </a:ln>
  </dgm:whole>
  <dgm:extLst>
    <a:ext uri="http://schemas.microsoft.com/office/drawing/2008/diagram">
      <dsp:dataModelExt xmlns:dsp="http://schemas.microsoft.com/office/drawing/2008/diagram" relId="rId2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a:solidFill>
          <a:srgbClr val="1E2B51"/>
        </a:solidFill>
      </dgm:spPr>
      <dgm:t>
        <a:bodyPr/>
        <a:lstStyle/>
        <a:p>
          <a:r>
            <a:rPr lang="tr-TR" b="1" dirty="0">
              <a:solidFill>
                <a:schemeClr val="bg1"/>
              </a:solidFill>
              <a:latin typeface="Calibri"/>
              <a:ea typeface="Calibri"/>
              <a:cs typeface="Calibri"/>
              <a:sym typeface="Calibri"/>
            </a:rPr>
            <a:t>Girişim Sermayesi Analisti</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a:solidFill>
          <a:srgbClr val="F09348"/>
        </a:solidFill>
      </dgm:spPr>
      <dgm:t>
        <a:bodyPr/>
        <a:lstStyle/>
        <a:p>
          <a:pPr>
            <a:buNone/>
          </a:pPr>
          <a:r>
            <a:rPr lang="tr-TR" dirty="0">
              <a:solidFill>
                <a:schemeClr val="bg1"/>
              </a:solidFill>
              <a:latin typeface="Calibri"/>
              <a:ea typeface="Calibri"/>
              <a:cs typeface="Calibri"/>
              <a:sym typeface="Calibri"/>
            </a:rPr>
            <a:t>Girişim sermayesi firmalarında potansiyel yatırım fırsatlarını analiz eden ve değerlendiren profesyoneldir. Görevleri, erken aşama ve hızlı büyüme potansiyeline sahip start-</a:t>
          </a:r>
          <a:r>
            <a:rPr lang="tr-TR" dirty="0" err="1">
              <a:solidFill>
                <a:schemeClr val="bg1"/>
              </a:solidFill>
              <a:latin typeface="Calibri"/>
              <a:ea typeface="Calibri"/>
              <a:cs typeface="Calibri"/>
              <a:sym typeface="Calibri"/>
            </a:rPr>
            <a:t>up’ların</a:t>
          </a:r>
          <a:r>
            <a:rPr lang="tr-TR" dirty="0">
              <a:solidFill>
                <a:schemeClr val="bg1"/>
              </a:solidFill>
              <a:latin typeface="Calibri"/>
              <a:ea typeface="Calibri"/>
              <a:cs typeface="Calibri"/>
              <a:sym typeface="Calibri"/>
            </a:rPr>
            <a:t> iş modellerini, finansal performanslarını ve pazar potansiyellerini incelemeyi içerir. Ayrıca mevcut portföy şirketlerinin performansını izler ve düzenli olarak raporlar hazırlar.</a:t>
          </a:r>
          <a:endParaRPr lang="tr-TR" dirty="0">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a:prstGeom prst="rect">
          <a:avLst/>
        </a:prstGeom>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a:ln>
      <a:noFill/>
    </a:ln>
  </dgm:whole>
  <dgm:extLst>
    <a:ext uri="http://schemas.microsoft.com/office/drawing/2008/diagram">
      <dsp:dataModelExt xmlns:dsp="http://schemas.microsoft.com/office/drawing/2008/diagram" relId="rId3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a:solidFill>
          <a:srgbClr val="1E2B51"/>
        </a:solidFill>
      </dgm:spPr>
      <dgm:t>
        <a:bodyPr/>
        <a:lstStyle/>
        <a:p>
          <a:r>
            <a:rPr lang="tr-TR" b="1" dirty="0">
              <a:solidFill>
                <a:schemeClr val="bg1"/>
              </a:solidFill>
              <a:latin typeface="Calibri"/>
              <a:ea typeface="Calibri"/>
              <a:cs typeface="Calibri"/>
              <a:sym typeface="Calibri"/>
            </a:rPr>
            <a:t>Alım Satım Uzmanı</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a:solidFill>
          <a:srgbClr val="F09348"/>
        </a:solidFill>
      </dgm:spPr>
      <dgm:t>
        <a:bodyPr/>
        <a:lstStyle/>
        <a:p>
          <a:pPr>
            <a:buNone/>
          </a:pPr>
          <a:r>
            <a:rPr lang="tr-TR" dirty="0">
              <a:solidFill>
                <a:schemeClr val="bg1"/>
              </a:solidFill>
              <a:latin typeface="Calibri"/>
              <a:ea typeface="Calibri"/>
              <a:cs typeface="Calibri"/>
              <a:sym typeface="Calibri"/>
            </a:rPr>
            <a:t>Alım satım uzmanı, finansal piyasalarda (hisse senetleri, döviz, emtia, kripto para gibi) alım ve satım işlemleri yaparak kar elde etmeyi amaçlar. Piyasa koşullarını analiz eder, fiyat hareketlerini takip eder ve hızlı kararlar alarak işlem yapar. Alım satım stratejilerini otomatikleştirmek için algoritmalar yazarlar ve bu algoritmalarla işlemleri yönetirler. </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a:prstGeom prst="rect">
          <a:avLst/>
        </a:prstGeom>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a:ln>
      <a:noFill/>
    </a:ln>
  </dgm:whole>
  <dgm:extLst>
    <a:ext uri="http://schemas.microsoft.com/office/drawing/2008/diagram">
      <dsp:dataModelExt xmlns:dsp="http://schemas.microsoft.com/office/drawing/2008/diagram" relId="rId3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a:solidFill>
          <a:srgbClr val="1E2B51"/>
        </a:solidFill>
      </dgm:spPr>
      <dgm:t>
        <a:bodyPr/>
        <a:lstStyle/>
        <a:p>
          <a:r>
            <a:rPr lang="tr-TR" b="1" dirty="0">
              <a:solidFill>
                <a:schemeClr val="bg1"/>
              </a:solidFill>
              <a:latin typeface="Calibri"/>
              <a:ea typeface="Calibri"/>
              <a:cs typeface="Calibri"/>
              <a:sym typeface="Calibri"/>
            </a:rPr>
            <a:t>Mali Kontrolör</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a:solidFill>
          <a:srgbClr val="F09348"/>
        </a:solidFill>
      </dgm:spPr>
      <dgm:t>
        <a:bodyPr/>
        <a:lstStyle/>
        <a:p>
          <a:pPr>
            <a:buNone/>
          </a:pPr>
          <a:r>
            <a:rPr lang="tr-TR" dirty="0">
              <a:solidFill>
                <a:schemeClr val="bg1"/>
              </a:solidFill>
              <a:latin typeface="Calibri"/>
              <a:ea typeface="Calibri"/>
              <a:cs typeface="Calibri"/>
              <a:sym typeface="Calibri"/>
            </a:rPr>
            <a:t>Mali kontrolör, bir şirketin mali yönetiminden sorumlu olan ve finansal süreçlerin doğru ve etkili bir şekilde yürütülmesini sağlayan üst düzey bir finans yöneticisidir. Görevleri arasında bütçeleme, finansal raporların hazırlanması, nakit akışının izlenmesi ve mali tabloların denetimi yer alır. Aynı zamanda vergi stratejilerini yönetir, yasal düzenlemelere uyumu denetler ve finansal riskleri analiz eder. </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a:prstGeom prst="rect">
          <a:avLst/>
        </a:prstGeom>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a:ln>
      <a:noFill/>
    </a:ln>
  </dgm:whole>
  <dgm:extLst>
    <a:ext uri="http://schemas.microsoft.com/office/drawing/2008/diagram">
      <dsp:dataModelExt xmlns:dsp="http://schemas.microsoft.com/office/drawing/2008/diagram" relId="rId4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a:solidFill>
          <a:srgbClr val="1E2B51"/>
        </a:solidFill>
      </dgm:spPr>
      <dgm:t>
        <a:bodyPr/>
        <a:lstStyle/>
        <a:p>
          <a:r>
            <a:rPr lang="tr-TR" b="1" dirty="0">
              <a:solidFill>
                <a:schemeClr val="bg1"/>
              </a:solidFill>
              <a:latin typeface="Calibri"/>
              <a:ea typeface="Calibri"/>
              <a:cs typeface="Calibri"/>
              <a:sym typeface="Calibri"/>
            </a:rPr>
            <a:t>Hazine Yöneticisi</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a:solidFill>
          <a:srgbClr val="F09348"/>
        </a:solidFill>
      </dgm:spPr>
      <dgm:t>
        <a:bodyPr/>
        <a:lstStyle/>
        <a:p>
          <a:pPr>
            <a:buNone/>
          </a:pPr>
          <a:r>
            <a:rPr lang="tr-TR" dirty="0">
              <a:solidFill>
                <a:schemeClr val="bg1"/>
              </a:solidFill>
              <a:latin typeface="Calibri"/>
              <a:ea typeface="Calibri"/>
              <a:cs typeface="Calibri"/>
              <a:sym typeface="Calibri"/>
            </a:rPr>
            <a:t>Hazine yöneticisi, bir şirketin finansal varlıklarını, nakit akışını, likiditesini ve risklerini etkin bir şekilde yönetmekten sorumludur. Görevleri arasında şirketin günlük nakit akışını izlemek, fonları yönetmek, yatırım stratejileri geliştirmek ve finansal riskleri (faiz, döviz, kredi riski gibi) kontrol altında tutmak yer alır. Hazine yöneticisi, şirketin borçlanma stratejilerini belirler, bankalarla ilişkileri yönetir ve finansman ihtiyaçlarına uygun çözümler üretir. </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a:prstGeom prst="rect">
          <a:avLst/>
        </a:prstGeom>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a:ln>
      <a:noFill/>
    </a:ln>
  </dgm:whole>
  <dgm:extLst>
    <a:ext uri="http://schemas.microsoft.com/office/drawing/2008/diagram">
      <dsp:dataModelExt xmlns:dsp="http://schemas.microsoft.com/office/drawing/2008/diagram" relId="rId4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53BBDA-2FE3-4720-A96E-732E60354578}">
      <dsp:nvSpPr>
        <dsp:cNvPr id="0" name=""/>
        <dsp:cNvSpPr/>
      </dsp:nvSpPr>
      <dsp:spPr>
        <a:xfrm>
          <a:off x="955740" y="3355"/>
          <a:ext cx="3938370" cy="836562"/>
        </a:xfrm>
        <a:prstGeom prst="rect">
          <a:avLst/>
        </a:prstGeom>
        <a:solidFill>
          <a:srgbClr val="1E2B5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tr-TR" sz="1600" kern="1200" dirty="0"/>
            <a:t>Aksa Jeneratör Üst Yönetim</a:t>
          </a:r>
        </a:p>
      </dsp:txBody>
      <dsp:txXfrm>
        <a:off x="955740" y="3355"/>
        <a:ext cx="3938370" cy="836562"/>
      </dsp:txXfrm>
    </dsp:sp>
    <dsp:sp modelId="{5D43C79E-6C56-4E51-88BB-04DE21C365AC}">
      <dsp:nvSpPr>
        <dsp:cNvPr id="0" name=""/>
        <dsp:cNvSpPr/>
      </dsp:nvSpPr>
      <dsp:spPr>
        <a:xfrm>
          <a:off x="1349577" y="839918"/>
          <a:ext cx="393837" cy="526319"/>
        </a:xfrm>
        <a:custGeom>
          <a:avLst/>
          <a:gdLst/>
          <a:ahLst/>
          <a:cxnLst/>
          <a:rect l="0" t="0" r="0" b="0"/>
          <a:pathLst>
            <a:path>
              <a:moveTo>
                <a:pt x="0" y="0"/>
              </a:moveTo>
              <a:lnTo>
                <a:pt x="0" y="526319"/>
              </a:lnTo>
              <a:lnTo>
                <a:pt x="393837" y="526319"/>
              </a:lnTo>
            </a:path>
          </a:pathLst>
        </a:custGeom>
        <a:noFill/>
        <a:ln w="25400" cap="flat" cmpd="sng" algn="ctr">
          <a:solidFill>
            <a:srgbClr val="1E2B51"/>
          </a:solidFill>
          <a:prstDash val="solid"/>
        </a:ln>
        <a:effectLst/>
      </dsp:spPr>
      <dsp:style>
        <a:lnRef idx="2">
          <a:scrgbClr r="0" g="0" b="0"/>
        </a:lnRef>
        <a:fillRef idx="0">
          <a:scrgbClr r="0" g="0" b="0"/>
        </a:fillRef>
        <a:effectRef idx="0">
          <a:scrgbClr r="0" g="0" b="0"/>
        </a:effectRef>
        <a:fontRef idx="minor"/>
      </dsp:style>
    </dsp:sp>
    <dsp:sp modelId="{623CE7E7-8F4E-494C-9F2C-41F1534FAB9D}">
      <dsp:nvSpPr>
        <dsp:cNvPr id="0" name=""/>
        <dsp:cNvSpPr/>
      </dsp:nvSpPr>
      <dsp:spPr>
        <a:xfrm>
          <a:off x="1743414" y="1049059"/>
          <a:ext cx="3133389" cy="634357"/>
        </a:xfrm>
        <a:prstGeom prst="rect">
          <a:avLst/>
        </a:prstGeom>
        <a:solidFill>
          <a:srgbClr val="F09348">
            <a:alpha val="89804"/>
          </a:srgb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tr-TR" sz="1800" kern="1200" dirty="0"/>
            <a:t>Global Satış Genel Müdürü</a:t>
          </a:r>
        </a:p>
      </dsp:txBody>
      <dsp:txXfrm>
        <a:off x="1743414" y="1049059"/>
        <a:ext cx="3133389" cy="634357"/>
      </dsp:txXfrm>
    </dsp:sp>
    <dsp:sp modelId="{2FB26CBD-7FCF-4787-9D7C-58129A9D12E1}">
      <dsp:nvSpPr>
        <dsp:cNvPr id="0" name=""/>
        <dsp:cNvSpPr/>
      </dsp:nvSpPr>
      <dsp:spPr>
        <a:xfrm>
          <a:off x="1349577" y="839918"/>
          <a:ext cx="393837" cy="1470920"/>
        </a:xfrm>
        <a:custGeom>
          <a:avLst/>
          <a:gdLst/>
          <a:ahLst/>
          <a:cxnLst/>
          <a:rect l="0" t="0" r="0" b="0"/>
          <a:pathLst>
            <a:path>
              <a:moveTo>
                <a:pt x="0" y="0"/>
              </a:moveTo>
              <a:lnTo>
                <a:pt x="0" y="1470920"/>
              </a:lnTo>
              <a:lnTo>
                <a:pt x="393837" y="1470920"/>
              </a:lnTo>
            </a:path>
          </a:pathLst>
        </a:custGeom>
        <a:noFill/>
        <a:ln w="25400" cap="flat" cmpd="sng" algn="ctr">
          <a:solidFill>
            <a:srgbClr val="1E2B51"/>
          </a:solidFill>
          <a:prstDash val="solid"/>
        </a:ln>
        <a:effectLst/>
      </dsp:spPr>
      <dsp:style>
        <a:lnRef idx="2">
          <a:scrgbClr r="0" g="0" b="0"/>
        </a:lnRef>
        <a:fillRef idx="0">
          <a:scrgbClr r="0" g="0" b="0"/>
        </a:fillRef>
        <a:effectRef idx="0">
          <a:scrgbClr r="0" g="0" b="0"/>
        </a:effectRef>
        <a:fontRef idx="minor"/>
      </dsp:style>
    </dsp:sp>
    <dsp:sp modelId="{AE776F03-02FB-4DA5-A1EB-286404D3B721}">
      <dsp:nvSpPr>
        <dsp:cNvPr id="0" name=""/>
        <dsp:cNvSpPr/>
      </dsp:nvSpPr>
      <dsp:spPr>
        <a:xfrm>
          <a:off x="1743414" y="1892557"/>
          <a:ext cx="3133389" cy="836562"/>
        </a:xfrm>
        <a:prstGeom prst="rect">
          <a:avLst/>
        </a:prstGeom>
        <a:solidFill>
          <a:srgbClr val="F09348">
            <a:alpha val="90000"/>
          </a:srgb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tr-TR" sz="1800" kern="1200" dirty="0"/>
            <a:t>Global Satış Sonrası Hizmetler, Kiralama ve Pazarlama Genel Müdürü</a:t>
          </a:r>
        </a:p>
      </dsp:txBody>
      <dsp:txXfrm>
        <a:off x="1743414" y="1892557"/>
        <a:ext cx="3133389" cy="836562"/>
      </dsp:txXfrm>
    </dsp:sp>
    <dsp:sp modelId="{5D1A96CE-12E2-49DD-A470-43227C9ED67F}">
      <dsp:nvSpPr>
        <dsp:cNvPr id="0" name=""/>
        <dsp:cNvSpPr/>
      </dsp:nvSpPr>
      <dsp:spPr>
        <a:xfrm>
          <a:off x="1349577" y="839918"/>
          <a:ext cx="393837" cy="2516623"/>
        </a:xfrm>
        <a:custGeom>
          <a:avLst/>
          <a:gdLst/>
          <a:ahLst/>
          <a:cxnLst/>
          <a:rect l="0" t="0" r="0" b="0"/>
          <a:pathLst>
            <a:path>
              <a:moveTo>
                <a:pt x="0" y="0"/>
              </a:moveTo>
              <a:lnTo>
                <a:pt x="0" y="2516623"/>
              </a:lnTo>
              <a:lnTo>
                <a:pt x="393837" y="2516623"/>
              </a:lnTo>
            </a:path>
          </a:pathLst>
        </a:custGeom>
        <a:noFill/>
        <a:ln w="25400" cap="flat" cmpd="sng" algn="ctr">
          <a:solidFill>
            <a:srgbClr val="1E2B51"/>
          </a:solidFill>
          <a:prstDash val="solid"/>
        </a:ln>
        <a:effectLst/>
      </dsp:spPr>
      <dsp:style>
        <a:lnRef idx="2">
          <a:scrgbClr r="0" g="0" b="0"/>
        </a:lnRef>
        <a:fillRef idx="0">
          <a:scrgbClr r="0" g="0" b="0"/>
        </a:fillRef>
        <a:effectRef idx="0">
          <a:scrgbClr r="0" g="0" b="0"/>
        </a:effectRef>
        <a:fontRef idx="minor"/>
      </dsp:style>
    </dsp:sp>
    <dsp:sp modelId="{57633718-484C-4018-AE76-218320B2C6D6}">
      <dsp:nvSpPr>
        <dsp:cNvPr id="0" name=""/>
        <dsp:cNvSpPr/>
      </dsp:nvSpPr>
      <dsp:spPr>
        <a:xfrm>
          <a:off x="1743414" y="2938260"/>
          <a:ext cx="3168244" cy="836562"/>
        </a:xfrm>
        <a:prstGeom prst="rect">
          <a:avLst/>
        </a:prstGeom>
        <a:solidFill>
          <a:srgbClr val="F09348">
            <a:alpha val="90000"/>
          </a:srgb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tr-TR" sz="1800" kern="1200" dirty="0"/>
            <a:t>Mali İşlerden Sorumlu Başkan Yardımcısı</a:t>
          </a:r>
        </a:p>
      </dsp:txBody>
      <dsp:txXfrm>
        <a:off x="1743414" y="2938260"/>
        <a:ext cx="3168244" cy="836562"/>
      </dsp:txXfrm>
    </dsp:sp>
    <dsp:sp modelId="{4A47389E-0C3C-4661-95FA-BCFD7EE22A40}">
      <dsp:nvSpPr>
        <dsp:cNvPr id="0" name=""/>
        <dsp:cNvSpPr/>
      </dsp:nvSpPr>
      <dsp:spPr>
        <a:xfrm>
          <a:off x="1349577" y="839918"/>
          <a:ext cx="393837" cy="3562327"/>
        </a:xfrm>
        <a:custGeom>
          <a:avLst/>
          <a:gdLst/>
          <a:ahLst/>
          <a:cxnLst/>
          <a:rect l="0" t="0" r="0" b="0"/>
          <a:pathLst>
            <a:path>
              <a:moveTo>
                <a:pt x="0" y="0"/>
              </a:moveTo>
              <a:lnTo>
                <a:pt x="0" y="3562327"/>
              </a:lnTo>
              <a:lnTo>
                <a:pt x="393837" y="3562327"/>
              </a:lnTo>
            </a:path>
          </a:pathLst>
        </a:custGeom>
        <a:noFill/>
        <a:ln w="25400" cap="flat" cmpd="sng" algn="ctr">
          <a:solidFill>
            <a:srgbClr val="1E2B51"/>
          </a:solidFill>
          <a:prstDash val="solid"/>
        </a:ln>
        <a:effectLst/>
      </dsp:spPr>
      <dsp:style>
        <a:lnRef idx="2">
          <a:scrgbClr r="0" g="0" b="0"/>
        </a:lnRef>
        <a:fillRef idx="0">
          <a:scrgbClr r="0" g="0" b="0"/>
        </a:fillRef>
        <a:effectRef idx="0">
          <a:scrgbClr r="0" g="0" b="0"/>
        </a:effectRef>
        <a:fontRef idx="minor"/>
      </dsp:style>
    </dsp:sp>
    <dsp:sp modelId="{C38642B8-101A-48F2-9A9B-8B7FC405F706}">
      <dsp:nvSpPr>
        <dsp:cNvPr id="0" name=""/>
        <dsp:cNvSpPr/>
      </dsp:nvSpPr>
      <dsp:spPr>
        <a:xfrm>
          <a:off x="1743414" y="3983964"/>
          <a:ext cx="3168244" cy="836562"/>
        </a:xfrm>
        <a:prstGeom prst="rect">
          <a:avLst/>
        </a:prstGeom>
        <a:solidFill>
          <a:srgbClr val="F09348">
            <a:alpha val="90000"/>
          </a:srgb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tr-TR" sz="1800" kern="1200" dirty="0"/>
            <a:t>Global Üretim Operasyonları Genel Müdürü</a:t>
          </a:r>
        </a:p>
      </dsp:txBody>
      <dsp:txXfrm>
        <a:off x="1743414" y="3983964"/>
        <a:ext cx="3168244" cy="8365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332486" y="36543"/>
          <a:ext cx="2268835" cy="261143"/>
        </a:xfrm>
        <a:prstGeom prst="roundRect">
          <a:avLst>
            <a:gd name="adj" fmla="val 10000"/>
          </a:avLst>
        </a:prstGeom>
        <a:solidFill>
          <a:srgbClr val="1E2B5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Veri Analisti</a:t>
          </a:r>
          <a:endParaRPr lang="tr-TR" sz="1100" kern="1200" dirty="0">
            <a:solidFill>
              <a:schemeClr val="bg1"/>
            </a:solidFill>
          </a:endParaRPr>
        </a:p>
      </dsp:txBody>
      <dsp:txXfrm>
        <a:off x="340135" y="44192"/>
        <a:ext cx="2253537" cy="245845"/>
      </dsp:txXfrm>
    </dsp:sp>
    <dsp:sp modelId="{423F4228-4212-47DB-9A52-B8631197869B}">
      <dsp:nvSpPr>
        <dsp:cNvPr id="0" name=""/>
        <dsp:cNvSpPr/>
      </dsp:nvSpPr>
      <dsp:spPr>
        <a:xfrm>
          <a:off x="0" y="324628"/>
          <a:ext cx="2962313" cy="1031941"/>
        </a:xfrm>
        <a:prstGeom prst="rect">
          <a:avLst/>
        </a:prstGeom>
        <a:solidFill>
          <a:srgbClr val="F0934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tr-TR" sz="900" kern="1200" dirty="0">
              <a:solidFill>
                <a:schemeClr val="bg1"/>
              </a:solidFill>
              <a:latin typeface="Calibri"/>
              <a:ea typeface="Calibri"/>
              <a:cs typeface="Calibri"/>
              <a:sym typeface="Calibri"/>
            </a:rPr>
            <a:t>Veri analisti, büyük veri setlerini analiz ederek işletmelerin stratejik kararlarına yön veren içgörüler sunar. Veriyi farklı kaynaklardan toplar, temizler ve analiz için uygun hale getirir. İstatistiksel analizler ve modellemeler yaparak çeşitli senaryoları simüle eder, trendleri ve anormallikleri belirler, Python, R ve SQL gibi araçlarla veri görselleştirmeleri ve raporlar hazırlar. </a:t>
          </a:r>
          <a:endParaRPr lang="tr-TR" sz="900" kern="1200" dirty="0">
            <a:solidFill>
              <a:schemeClr val="bg1"/>
            </a:solidFill>
          </a:endParaRPr>
        </a:p>
      </dsp:txBody>
      <dsp:txXfrm>
        <a:off x="0" y="324628"/>
        <a:ext cx="2962313" cy="10319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332486" y="36543"/>
          <a:ext cx="2268835" cy="261143"/>
        </a:xfrm>
        <a:prstGeom prst="roundRect">
          <a:avLst>
            <a:gd name="adj" fmla="val 10000"/>
          </a:avLst>
        </a:prstGeom>
        <a:solidFill>
          <a:srgbClr val="1E2B5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İş Analisti</a:t>
          </a:r>
          <a:endParaRPr lang="tr-TR" sz="1100" kern="1200" dirty="0">
            <a:solidFill>
              <a:schemeClr val="bg1"/>
            </a:solidFill>
          </a:endParaRPr>
        </a:p>
      </dsp:txBody>
      <dsp:txXfrm>
        <a:off x="340135" y="44192"/>
        <a:ext cx="2253537" cy="245845"/>
      </dsp:txXfrm>
    </dsp:sp>
    <dsp:sp modelId="{423F4228-4212-47DB-9A52-B8631197869B}">
      <dsp:nvSpPr>
        <dsp:cNvPr id="0" name=""/>
        <dsp:cNvSpPr/>
      </dsp:nvSpPr>
      <dsp:spPr>
        <a:xfrm>
          <a:off x="0" y="324628"/>
          <a:ext cx="2962313" cy="1031941"/>
        </a:xfrm>
        <a:prstGeom prst="rect">
          <a:avLst/>
        </a:prstGeom>
        <a:solidFill>
          <a:srgbClr val="F0934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İş analisti, bir organizasyonun iş süreçlerini analiz ederek verimliliği artırmak ve sorunları çözmek için çözümler geliştirir. İş gereksinimlerini belirler, işletme ile teknik ekipler arasında köprü görevi görür ve projelerin hayata geçirilmesini sağlar ve iş süreçlerini optimize eder.</a:t>
          </a:r>
          <a:endParaRPr lang="tr-TR" sz="1100" kern="1200" dirty="0">
            <a:solidFill>
              <a:schemeClr val="bg1"/>
            </a:solidFill>
          </a:endParaRPr>
        </a:p>
      </dsp:txBody>
      <dsp:txXfrm>
        <a:off x="0" y="324628"/>
        <a:ext cx="2962313" cy="10319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332486" y="36543"/>
          <a:ext cx="2268835" cy="261143"/>
        </a:xfrm>
        <a:prstGeom prst="roundRect">
          <a:avLst>
            <a:gd name="adj" fmla="val 10000"/>
          </a:avLst>
        </a:prstGeom>
        <a:solidFill>
          <a:srgbClr val="1E2B5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Proje Yöneticisi</a:t>
          </a:r>
          <a:endParaRPr lang="tr-TR" sz="1100" kern="1200" dirty="0">
            <a:solidFill>
              <a:schemeClr val="bg1"/>
            </a:solidFill>
          </a:endParaRPr>
        </a:p>
      </dsp:txBody>
      <dsp:txXfrm>
        <a:off x="340135" y="44192"/>
        <a:ext cx="2253537" cy="245845"/>
      </dsp:txXfrm>
    </dsp:sp>
    <dsp:sp modelId="{423F4228-4212-47DB-9A52-B8631197869B}">
      <dsp:nvSpPr>
        <dsp:cNvPr id="0" name=""/>
        <dsp:cNvSpPr/>
      </dsp:nvSpPr>
      <dsp:spPr>
        <a:xfrm>
          <a:off x="0" y="324628"/>
          <a:ext cx="2962313" cy="1031941"/>
        </a:xfrm>
        <a:prstGeom prst="rect">
          <a:avLst/>
        </a:prstGeom>
        <a:solidFill>
          <a:srgbClr val="F0934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tr-TR" sz="800" kern="1200" dirty="0">
              <a:solidFill>
                <a:schemeClr val="bg1"/>
              </a:solidFill>
              <a:latin typeface="Calibri"/>
              <a:ea typeface="Calibri"/>
              <a:cs typeface="Calibri"/>
              <a:sym typeface="Calibri"/>
            </a:rPr>
            <a:t>Proje yöneticisi, bir projenin baştan sona başarılı bir şekilde planlanması, yürütülmesi ve tamamlanmasından sorumlu olan kişidir. Projenin hedeflerini belirler, zaman çizelgesini oluşturur, bütçeyi yönetir ve kaynakları koordine eder. Risk yönetimi yapar, olası sorunları öngörür ve bunları çözmek için stratejiler geliştirir. Ayrıca, proje ilerleyişini sürekli olarak takip eder, raporlar hazırlar ve üst yönetim ya da müşterilere projenin durumu hakkında bilgi verir. </a:t>
          </a:r>
          <a:endParaRPr lang="tr-TR" sz="800" kern="1200" dirty="0">
            <a:solidFill>
              <a:schemeClr val="bg1"/>
            </a:solidFill>
          </a:endParaRPr>
        </a:p>
      </dsp:txBody>
      <dsp:txXfrm>
        <a:off x="0" y="324628"/>
        <a:ext cx="2962313" cy="10319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332486" y="36543"/>
          <a:ext cx="2268835" cy="261143"/>
        </a:xfrm>
        <a:prstGeom prst="roundRect">
          <a:avLst>
            <a:gd name="adj" fmla="val 10000"/>
          </a:avLst>
        </a:prstGeom>
        <a:solidFill>
          <a:srgbClr val="1E2B5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Dijital PR Uzmanı</a:t>
          </a:r>
          <a:endParaRPr lang="tr-TR" sz="1100" kern="1200" dirty="0">
            <a:solidFill>
              <a:schemeClr val="bg1"/>
            </a:solidFill>
          </a:endParaRPr>
        </a:p>
      </dsp:txBody>
      <dsp:txXfrm>
        <a:off x="340135" y="44192"/>
        <a:ext cx="2253537" cy="245845"/>
      </dsp:txXfrm>
    </dsp:sp>
    <dsp:sp modelId="{423F4228-4212-47DB-9A52-B8631197869B}">
      <dsp:nvSpPr>
        <dsp:cNvPr id="0" name=""/>
        <dsp:cNvSpPr/>
      </dsp:nvSpPr>
      <dsp:spPr>
        <a:xfrm>
          <a:off x="0" y="324628"/>
          <a:ext cx="2962313" cy="1031941"/>
        </a:xfrm>
        <a:prstGeom prst="rect">
          <a:avLst/>
        </a:prstGeom>
        <a:solidFill>
          <a:srgbClr val="F0934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tr-TR" sz="800" kern="1200" dirty="0">
              <a:solidFill>
                <a:schemeClr val="bg1"/>
              </a:solidFill>
              <a:latin typeface="Calibri"/>
              <a:ea typeface="Calibri"/>
              <a:cs typeface="Calibri"/>
              <a:sym typeface="Calibri"/>
            </a:rPr>
            <a:t>Dijital PR Uzmanı, markaların dijital platformlarda itibarını yönetmek ve olumlu bir imaj oluşturmak için çalışır. Sosyal medya, bloglar ve online haber siteleri gibi dijital kanallarda marka bilinirliğini artırmak için stratejiler geliştirir. Medya ilişkilerini dijital ortama taşıyarak online basın bültenleri hazırlar ve dijital etkinlikler düzenler. Ayrıca, kriz yönetimi yaparak olumsuz içeriklerle başa çıkar ve markanın dijital ortamda itibarını korur. </a:t>
          </a:r>
        </a:p>
      </dsp:txBody>
      <dsp:txXfrm>
        <a:off x="0" y="324628"/>
        <a:ext cx="2962313" cy="103194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332486" y="36543"/>
          <a:ext cx="2268835" cy="261143"/>
        </a:xfrm>
        <a:prstGeom prst="roundRect">
          <a:avLst>
            <a:gd name="adj" fmla="val 10000"/>
          </a:avLst>
        </a:prstGeom>
        <a:solidFill>
          <a:srgbClr val="1E2B5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Girişim Sermayesi Analisti</a:t>
          </a:r>
          <a:endParaRPr lang="tr-TR" sz="1100" kern="1200" dirty="0">
            <a:solidFill>
              <a:schemeClr val="bg1"/>
            </a:solidFill>
          </a:endParaRPr>
        </a:p>
      </dsp:txBody>
      <dsp:txXfrm>
        <a:off x="340135" y="44192"/>
        <a:ext cx="2253537" cy="245845"/>
      </dsp:txXfrm>
    </dsp:sp>
    <dsp:sp modelId="{423F4228-4212-47DB-9A52-B8631197869B}">
      <dsp:nvSpPr>
        <dsp:cNvPr id="0" name=""/>
        <dsp:cNvSpPr/>
      </dsp:nvSpPr>
      <dsp:spPr>
        <a:xfrm>
          <a:off x="0" y="324628"/>
          <a:ext cx="2962313" cy="1031941"/>
        </a:xfrm>
        <a:prstGeom prst="rect">
          <a:avLst/>
        </a:prstGeom>
        <a:solidFill>
          <a:srgbClr val="F0934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tr-TR" sz="900" kern="1200" dirty="0">
              <a:solidFill>
                <a:schemeClr val="bg1"/>
              </a:solidFill>
              <a:latin typeface="Calibri"/>
              <a:ea typeface="Calibri"/>
              <a:cs typeface="Calibri"/>
              <a:sym typeface="Calibri"/>
            </a:rPr>
            <a:t>Girişim sermayesi firmalarında potansiyel yatırım fırsatlarını analiz eden ve değerlendiren profesyoneldir. Görevleri, erken aşama ve hızlı büyüme potansiyeline sahip start-</a:t>
          </a:r>
          <a:r>
            <a:rPr lang="tr-TR" sz="900" kern="1200" dirty="0" err="1">
              <a:solidFill>
                <a:schemeClr val="bg1"/>
              </a:solidFill>
              <a:latin typeface="Calibri"/>
              <a:ea typeface="Calibri"/>
              <a:cs typeface="Calibri"/>
              <a:sym typeface="Calibri"/>
            </a:rPr>
            <a:t>up’ların</a:t>
          </a:r>
          <a:r>
            <a:rPr lang="tr-TR" sz="900" kern="1200" dirty="0">
              <a:solidFill>
                <a:schemeClr val="bg1"/>
              </a:solidFill>
              <a:latin typeface="Calibri"/>
              <a:ea typeface="Calibri"/>
              <a:cs typeface="Calibri"/>
              <a:sym typeface="Calibri"/>
            </a:rPr>
            <a:t> iş modellerini, finansal performanslarını ve pazar potansiyellerini incelemeyi içerir. Ayrıca mevcut portföy şirketlerinin performansını izler ve düzenli olarak raporlar hazırlar.</a:t>
          </a:r>
          <a:endParaRPr lang="tr-TR" sz="900" kern="1200" dirty="0">
            <a:solidFill>
              <a:schemeClr val="bg1"/>
            </a:solidFill>
          </a:endParaRPr>
        </a:p>
      </dsp:txBody>
      <dsp:txXfrm>
        <a:off x="0" y="324628"/>
        <a:ext cx="2962313" cy="103194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332486" y="36543"/>
          <a:ext cx="2268835" cy="261143"/>
        </a:xfrm>
        <a:prstGeom prst="roundRect">
          <a:avLst>
            <a:gd name="adj" fmla="val 10000"/>
          </a:avLst>
        </a:prstGeom>
        <a:solidFill>
          <a:srgbClr val="1E2B5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Alım Satım Uzmanı</a:t>
          </a:r>
          <a:endParaRPr lang="tr-TR" sz="1100" kern="1200" dirty="0">
            <a:solidFill>
              <a:schemeClr val="bg1"/>
            </a:solidFill>
          </a:endParaRPr>
        </a:p>
      </dsp:txBody>
      <dsp:txXfrm>
        <a:off x="340135" y="44192"/>
        <a:ext cx="2253537" cy="245845"/>
      </dsp:txXfrm>
    </dsp:sp>
    <dsp:sp modelId="{423F4228-4212-47DB-9A52-B8631197869B}">
      <dsp:nvSpPr>
        <dsp:cNvPr id="0" name=""/>
        <dsp:cNvSpPr/>
      </dsp:nvSpPr>
      <dsp:spPr>
        <a:xfrm>
          <a:off x="0" y="324628"/>
          <a:ext cx="2962313" cy="1031941"/>
        </a:xfrm>
        <a:prstGeom prst="rect">
          <a:avLst/>
        </a:prstGeom>
        <a:solidFill>
          <a:srgbClr val="F0934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tr-TR" sz="900" kern="1200" dirty="0">
              <a:solidFill>
                <a:schemeClr val="bg1"/>
              </a:solidFill>
              <a:latin typeface="Calibri"/>
              <a:ea typeface="Calibri"/>
              <a:cs typeface="Calibri"/>
              <a:sym typeface="Calibri"/>
            </a:rPr>
            <a:t>Alım satım uzmanı, finansal piyasalarda (hisse senetleri, döviz, emtia, kripto para gibi) alım ve satım işlemleri yaparak kar elde etmeyi amaçlar. Piyasa koşullarını analiz eder, fiyat hareketlerini takip eder ve hızlı kararlar alarak işlem yapar. Alım satım stratejilerini otomatikleştirmek için algoritmalar yazarlar ve bu algoritmalarla işlemleri yönetirler. </a:t>
          </a:r>
          <a:endParaRPr lang="tr-TR" sz="900" kern="1200" dirty="0">
            <a:solidFill>
              <a:schemeClr val="bg1"/>
            </a:solidFill>
          </a:endParaRPr>
        </a:p>
      </dsp:txBody>
      <dsp:txXfrm>
        <a:off x="0" y="324628"/>
        <a:ext cx="2962313" cy="103194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332486" y="36543"/>
          <a:ext cx="2268835" cy="261143"/>
        </a:xfrm>
        <a:prstGeom prst="roundRect">
          <a:avLst>
            <a:gd name="adj" fmla="val 10000"/>
          </a:avLst>
        </a:prstGeom>
        <a:solidFill>
          <a:srgbClr val="1E2B5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Mali Kontrolör</a:t>
          </a:r>
          <a:endParaRPr lang="tr-TR" sz="1100" kern="1200" dirty="0">
            <a:solidFill>
              <a:schemeClr val="bg1"/>
            </a:solidFill>
          </a:endParaRPr>
        </a:p>
      </dsp:txBody>
      <dsp:txXfrm>
        <a:off x="340135" y="44192"/>
        <a:ext cx="2253537" cy="245845"/>
      </dsp:txXfrm>
    </dsp:sp>
    <dsp:sp modelId="{423F4228-4212-47DB-9A52-B8631197869B}">
      <dsp:nvSpPr>
        <dsp:cNvPr id="0" name=""/>
        <dsp:cNvSpPr/>
      </dsp:nvSpPr>
      <dsp:spPr>
        <a:xfrm>
          <a:off x="0" y="324628"/>
          <a:ext cx="2962313" cy="1031941"/>
        </a:xfrm>
        <a:prstGeom prst="rect">
          <a:avLst/>
        </a:prstGeom>
        <a:solidFill>
          <a:srgbClr val="F0934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tr-TR" sz="900" kern="1200" dirty="0">
              <a:solidFill>
                <a:schemeClr val="bg1"/>
              </a:solidFill>
              <a:latin typeface="Calibri"/>
              <a:ea typeface="Calibri"/>
              <a:cs typeface="Calibri"/>
              <a:sym typeface="Calibri"/>
            </a:rPr>
            <a:t>Mali kontrolör, bir şirketin mali yönetiminden sorumlu olan ve finansal süreçlerin doğru ve etkili bir şekilde yürütülmesini sağlayan üst düzey bir finans yöneticisidir. Görevleri arasında bütçeleme, finansal raporların hazırlanması, nakit akışının izlenmesi ve mali tabloların denetimi yer alır. Aynı zamanda vergi stratejilerini yönetir, yasal düzenlemelere uyumu denetler ve finansal riskleri analiz eder. </a:t>
          </a:r>
          <a:endParaRPr lang="tr-TR" sz="900" kern="1200" dirty="0">
            <a:solidFill>
              <a:schemeClr val="bg1"/>
            </a:solidFill>
          </a:endParaRPr>
        </a:p>
      </dsp:txBody>
      <dsp:txXfrm>
        <a:off x="0" y="324628"/>
        <a:ext cx="2962313" cy="103194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332486" y="36543"/>
          <a:ext cx="2268835" cy="261143"/>
        </a:xfrm>
        <a:prstGeom prst="roundRect">
          <a:avLst>
            <a:gd name="adj" fmla="val 10000"/>
          </a:avLst>
        </a:prstGeom>
        <a:solidFill>
          <a:srgbClr val="1E2B5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Hazine Yöneticisi</a:t>
          </a:r>
          <a:endParaRPr lang="tr-TR" sz="1100" kern="1200" dirty="0">
            <a:solidFill>
              <a:schemeClr val="bg1"/>
            </a:solidFill>
          </a:endParaRPr>
        </a:p>
      </dsp:txBody>
      <dsp:txXfrm>
        <a:off x="340135" y="44192"/>
        <a:ext cx="2253537" cy="245845"/>
      </dsp:txXfrm>
    </dsp:sp>
    <dsp:sp modelId="{423F4228-4212-47DB-9A52-B8631197869B}">
      <dsp:nvSpPr>
        <dsp:cNvPr id="0" name=""/>
        <dsp:cNvSpPr/>
      </dsp:nvSpPr>
      <dsp:spPr>
        <a:xfrm>
          <a:off x="0" y="324628"/>
          <a:ext cx="2962313" cy="1031941"/>
        </a:xfrm>
        <a:prstGeom prst="rect">
          <a:avLst/>
        </a:prstGeom>
        <a:solidFill>
          <a:srgbClr val="F0934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tr-TR" sz="800" kern="1200" dirty="0">
              <a:solidFill>
                <a:schemeClr val="bg1"/>
              </a:solidFill>
              <a:latin typeface="Calibri"/>
              <a:ea typeface="Calibri"/>
              <a:cs typeface="Calibri"/>
              <a:sym typeface="Calibri"/>
            </a:rPr>
            <a:t>Hazine yöneticisi, bir şirketin finansal varlıklarını, nakit akışını, likiditesini ve risklerini etkin bir şekilde yönetmekten sorumludur. Görevleri arasında şirketin günlük nakit akışını izlemek, fonları yönetmek, yatırım stratejileri geliştirmek ve finansal riskleri (faiz, döviz, kredi riski gibi) kontrol altında tutmak yer alır. Hazine yöneticisi, şirketin borçlanma stratejilerini belirler, bankalarla ilişkileri yönetir ve finansman ihtiyaçlarına uygun çözümler üretir. </a:t>
          </a:r>
          <a:endParaRPr lang="tr-TR" sz="800" kern="1200" dirty="0">
            <a:solidFill>
              <a:schemeClr val="bg1"/>
            </a:solidFill>
          </a:endParaRPr>
        </a:p>
      </dsp:txBody>
      <dsp:txXfrm>
        <a:off x="0" y="324628"/>
        <a:ext cx="2962313" cy="103194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195129-35A7-4725-B5A4-4239412A7353}" type="datetimeFigureOut">
              <a:rPr lang="tr-TR" smtClean="0"/>
              <a:t>1.11.2024</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C96559-C405-4C99-9F57-00B7701B316E}" type="slidenum">
              <a:rPr lang="tr-TR" smtClean="0"/>
              <a:t>‹#›</a:t>
            </a:fld>
            <a:endParaRPr lang="tr-TR"/>
          </a:p>
        </p:txBody>
      </p:sp>
    </p:spTree>
    <p:extLst>
      <p:ext uri="{BB962C8B-B14F-4D97-AF65-F5344CB8AC3E}">
        <p14:creationId xmlns:p14="http://schemas.microsoft.com/office/powerpoint/2010/main" val="798024959"/>
      </p:ext>
    </p:extLst>
  </p:cSld>
  <p:clrMap bg1="lt1" tx1="dk1" bg2="lt2" tx2="dk2" accent1="accent1" accent2="accent2" accent3="accent3" accent4="accent4" accent5="accent5" accent6="accent6" hlink="hlink" folHlink="folHlink"/>
  <p:notesStyle>
    <a:lvl1pPr marL="0" algn="l" defTabSz="609539" rtl="0" eaLnBrk="1" latinLnBrk="0" hangingPunct="1">
      <a:defRPr sz="800" kern="1200">
        <a:solidFill>
          <a:schemeClr val="tx1"/>
        </a:solidFill>
        <a:latin typeface="+mn-lt"/>
        <a:ea typeface="+mn-ea"/>
        <a:cs typeface="+mn-cs"/>
      </a:defRPr>
    </a:lvl1pPr>
    <a:lvl2pPr marL="304770" algn="l" defTabSz="609539" rtl="0" eaLnBrk="1" latinLnBrk="0" hangingPunct="1">
      <a:defRPr sz="800" kern="1200">
        <a:solidFill>
          <a:schemeClr val="tx1"/>
        </a:solidFill>
        <a:latin typeface="+mn-lt"/>
        <a:ea typeface="+mn-ea"/>
        <a:cs typeface="+mn-cs"/>
      </a:defRPr>
    </a:lvl2pPr>
    <a:lvl3pPr marL="609539" algn="l" defTabSz="609539" rtl="0" eaLnBrk="1" latinLnBrk="0" hangingPunct="1">
      <a:defRPr sz="800" kern="1200">
        <a:solidFill>
          <a:schemeClr val="tx1"/>
        </a:solidFill>
        <a:latin typeface="+mn-lt"/>
        <a:ea typeface="+mn-ea"/>
        <a:cs typeface="+mn-cs"/>
      </a:defRPr>
    </a:lvl3pPr>
    <a:lvl4pPr marL="914309" algn="l" defTabSz="609539" rtl="0" eaLnBrk="1" latinLnBrk="0" hangingPunct="1">
      <a:defRPr sz="800" kern="1200">
        <a:solidFill>
          <a:schemeClr val="tx1"/>
        </a:solidFill>
        <a:latin typeface="+mn-lt"/>
        <a:ea typeface="+mn-ea"/>
        <a:cs typeface="+mn-cs"/>
      </a:defRPr>
    </a:lvl4pPr>
    <a:lvl5pPr marL="1219078" algn="l" defTabSz="609539" rtl="0" eaLnBrk="1" latinLnBrk="0" hangingPunct="1">
      <a:defRPr sz="800" kern="1200">
        <a:solidFill>
          <a:schemeClr val="tx1"/>
        </a:solidFill>
        <a:latin typeface="+mn-lt"/>
        <a:ea typeface="+mn-ea"/>
        <a:cs typeface="+mn-cs"/>
      </a:defRPr>
    </a:lvl5pPr>
    <a:lvl6pPr marL="1523848" algn="l" defTabSz="609539" rtl="0" eaLnBrk="1" latinLnBrk="0" hangingPunct="1">
      <a:defRPr sz="800" kern="1200">
        <a:solidFill>
          <a:schemeClr val="tx1"/>
        </a:solidFill>
        <a:latin typeface="+mn-lt"/>
        <a:ea typeface="+mn-ea"/>
        <a:cs typeface="+mn-cs"/>
      </a:defRPr>
    </a:lvl6pPr>
    <a:lvl7pPr marL="1828617" algn="l" defTabSz="609539" rtl="0" eaLnBrk="1" latinLnBrk="0" hangingPunct="1">
      <a:defRPr sz="800" kern="1200">
        <a:solidFill>
          <a:schemeClr val="tx1"/>
        </a:solidFill>
        <a:latin typeface="+mn-lt"/>
        <a:ea typeface="+mn-ea"/>
        <a:cs typeface="+mn-cs"/>
      </a:defRPr>
    </a:lvl7pPr>
    <a:lvl8pPr marL="2133387" algn="l" defTabSz="609539" rtl="0" eaLnBrk="1" latinLnBrk="0" hangingPunct="1">
      <a:defRPr sz="800" kern="1200">
        <a:solidFill>
          <a:schemeClr val="tx1"/>
        </a:solidFill>
        <a:latin typeface="+mn-lt"/>
        <a:ea typeface="+mn-ea"/>
        <a:cs typeface="+mn-cs"/>
      </a:defRPr>
    </a:lvl8pPr>
    <a:lvl9pPr marL="2438156" algn="l" defTabSz="609539" rtl="0" eaLnBrk="1" latinLnBrk="0" hangingPunct="1">
      <a:defRPr sz="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DC96559-C405-4C99-9F57-00B7701B316E}" type="slidenum">
              <a:rPr lang="tr-TR" smtClean="0"/>
              <a:t>4</a:t>
            </a:fld>
            <a:endParaRPr lang="tr-TR"/>
          </a:p>
        </p:txBody>
      </p:sp>
    </p:spTree>
    <p:extLst>
      <p:ext uri="{BB962C8B-B14F-4D97-AF65-F5344CB8AC3E}">
        <p14:creationId xmlns:p14="http://schemas.microsoft.com/office/powerpoint/2010/main" val="22509157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5.png"/><Relationship Id="rId4"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5.png"/><Relationship Id="rId4"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4.png"/><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6.xml"/><Relationship Id="rId6" Type="http://schemas.openxmlformats.org/officeDocument/2006/relationships/image" Target="../media/image4.png"/><Relationship Id="rId5" Type="http://schemas.openxmlformats.org/officeDocument/2006/relationships/image" Target="../media/image6.jpeg"/><Relationship Id="rId4" Type="http://schemas.openxmlformats.org/officeDocument/2006/relationships/image" Target="../media/image2.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7.xml"/><Relationship Id="rId6" Type="http://schemas.openxmlformats.org/officeDocument/2006/relationships/image" Target="../media/image4.png"/><Relationship Id="rId5" Type="http://schemas.openxmlformats.org/officeDocument/2006/relationships/image" Target="../media/image7.jpeg"/><Relationship Id="rId4"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iriş">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0F589892-762A-CE99-E619-030F1CCCE185}"/>
              </a:ext>
            </a:extLst>
          </p:cNvPr>
          <p:cNvGraphicFramePr>
            <a:graphicFrameLocks noChangeAspect="1"/>
          </p:cNvGraphicFramePr>
          <p:nvPr userDrawn="1">
            <p:custDataLst>
              <p:tags r:id="rId1"/>
            </p:custDataLst>
            <p:extLst>
              <p:ext uri="{D42A27DB-BD31-4B8C-83A1-F6EECF244321}">
                <p14:modId xmlns:p14="http://schemas.microsoft.com/office/powerpoint/2010/main" val="31988097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3" progId="TCLayout.ActiveDocument.1">
                  <p:embed/>
                </p:oleObj>
              </mc:Choice>
              <mc:Fallback>
                <p:oleObj name="think-cell Slide" r:id="rId3" imgW="532" imgH="53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8" name="Freeform 2">
            <a:extLst>
              <a:ext uri="{FF2B5EF4-FFF2-40B4-BE49-F238E27FC236}">
                <a16:creationId xmlns:a16="http://schemas.microsoft.com/office/drawing/2014/main" id="{1C98D955-CE25-A607-F49D-564CFDE7BD4A}"/>
              </a:ext>
            </a:extLst>
          </p:cNvPr>
          <p:cNvSpPr/>
          <p:nvPr userDrawn="1"/>
        </p:nvSpPr>
        <p:spPr>
          <a:xfrm>
            <a:off x="-12095" y="0"/>
            <a:ext cx="12204095" cy="6880981"/>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stretch>
              <a:fillRect t="-967" b="-17255"/>
            </a:stretch>
          </a:blipFill>
        </p:spPr>
        <p:txBody>
          <a:bodyPr/>
          <a:lstStyle/>
          <a:p>
            <a:endParaRPr lang="tr-TR" sz="800"/>
          </a:p>
        </p:txBody>
      </p:sp>
      <p:sp>
        <p:nvSpPr>
          <p:cNvPr id="10" name="Freeform 6">
            <a:extLst>
              <a:ext uri="{FF2B5EF4-FFF2-40B4-BE49-F238E27FC236}">
                <a16:creationId xmlns:a16="http://schemas.microsoft.com/office/drawing/2014/main" id="{E0D60C43-F516-7DB0-FA52-D1E880E422E6}"/>
              </a:ext>
            </a:extLst>
          </p:cNvPr>
          <p:cNvSpPr/>
          <p:nvPr userDrawn="1"/>
        </p:nvSpPr>
        <p:spPr>
          <a:xfrm>
            <a:off x="10091145" y="5184371"/>
            <a:ext cx="1694163" cy="1351513"/>
          </a:xfrm>
          <a:custGeom>
            <a:avLst/>
            <a:gdLst/>
            <a:ahLst/>
            <a:cxnLst/>
            <a:rect l="l" t="t" r="r" b="b"/>
            <a:pathLst>
              <a:path w="2541245" h="2027269">
                <a:moveTo>
                  <a:pt x="0" y="0"/>
                </a:moveTo>
                <a:lnTo>
                  <a:pt x="2541245" y="0"/>
                </a:lnTo>
                <a:lnTo>
                  <a:pt x="2541245" y="2027268"/>
                </a:lnTo>
                <a:lnTo>
                  <a:pt x="0" y="2027268"/>
                </a:lnTo>
                <a:lnTo>
                  <a:pt x="0" y="0"/>
                </a:lnTo>
                <a:close/>
              </a:path>
            </a:pathLst>
          </a:custGeom>
          <a:blipFill>
            <a:blip r:embed="rId6"/>
            <a:stretch>
              <a:fillRect l="-11769" t="-14072" r="-11769" b="-38463"/>
            </a:stretch>
          </a:blipFill>
        </p:spPr>
        <p:txBody>
          <a:bodyPr/>
          <a:lstStyle/>
          <a:p>
            <a:endParaRPr lang="tr-TR" sz="800"/>
          </a:p>
        </p:txBody>
      </p:sp>
      <p:grpSp>
        <p:nvGrpSpPr>
          <p:cNvPr id="5" name="Group 3">
            <a:extLst>
              <a:ext uri="{FF2B5EF4-FFF2-40B4-BE49-F238E27FC236}">
                <a16:creationId xmlns:a16="http://schemas.microsoft.com/office/drawing/2014/main" id="{561F5160-24C3-39DF-0B95-ABD3C7129EB4}"/>
              </a:ext>
            </a:extLst>
          </p:cNvPr>
          <p:cNvGrpSpPr/>
          <p:nvPr userDrawn="1"/>
        </p:nvGrpSpPr>
        <p:grpSpPr>
          <a:xfrm>
            <a:off x="0" y="2127538"/>
            <a:ext cx="4539898" cy="2602924"/>
            <a:chOff x="0" y="0"/>
            <a:chExt cx="1793540" cy="1028316"/>
          </a:xfrm>
        </p:grpSpPr>
        <p:sp>
          <p:nvSpPr>
            <p:cNvPr id="6" name="Freeform 4">
              <a:extLst>
                <a:ext uri="{FF2B5EF4-FFF2-40B4-BE49-F238E27FC236}">
                  <a16:creationId xmlns:a16="http://schemas.microsoft.com/office/drawing/2014/main" id="{C08CFE7C-0568-A085-4280-DAE88F8AF6B1}"/>
                </a:ext>
              </a:extLst>
            </p:cNvPr>
            <p:cNvSpPr/>
            <p:nvPr/>
          </p:nvSpPr>
          <p:spPr>
            <a:xfrm>
              <a:off x="0" y="0"/>
              <a:ext cx="1793540" cy="1028316"/>
            </a:xfrm>
            <a:custGeom>
              <a:avLst/>
              <a:gdLst/>
              <a:ahLst/>
              <a:cxnLst/>
              <a:rect l="l" t="t" r="r" b="b"/>
              <a:pathLst>
                <a:path w="1793540" h="1028316">
                  <a:moveTo>
                    <a:pt x="0" y="0"/>
                  </a:moveTo>
                  <a:lnTo>
                    <a:pt x="1793540" y="0"/>
                  </a:lnTo>
                  <a:lnTo>
                    <a:pt x="1793540" y="1028316"/>
                  </a:lnTo>
                  <a:lnTo>
                    <a:pt x="0" y="1028316"/>
                  </a:lnTo>
                  <a:close/>
                </a:path>
              </a:pathLst>
            </a:custGeom>
            <a:solidFill>
              <a:srgbClr val="131737"/>
            </a:solidFill>
          </p:spPr>
          <p:txBody>
            <a:bodyPr/>
            <a:lstStyle/>
            <a:p>
              <a:endParaRPr lang="tr-TR" sz="800">
                <a:solidFill>
                  <a:srgbClr val="F89D56"/>
                </a:solidFill>
                <a:latin typeface="Proxima Nova" panose="020B0604020202020204" charset="0"/>
              </a:endParaRPr>
            </a:p>
          </p:txBody>
        </p:sp>
        <p:sp>
          <p:nvSpPr>
            <p:cNvPr id="7" name="TextBox 5">
              <a:extLst>
                <a:ext uri="{FF2B5EF4-FFF2-40B4-BE49-F238E27FC236}">
                  <a16:creationId xmlns:a16="http://schemas.microsoft.com/office/drawing/2014/main" id="{E49C3E4E-1B10-6A92-1D0F-B839BD14A7AE}"/>
                </a:ext>
              </a:extLst>
            </p:cNvPr>
            <p:cNvSpPr txBox="1"/>
            <p:nvPr/>
          </p:nvSpPr>
          <p:spPr>
            <a:xfrm>
              <a:off x="0" y="-114300"/>
              <a:ext cx="1793540" cy="1142616"/>
            </a:xfrm>
            <a:prstGeom prst="rect">
              <a:avLst/>
            </a:prstGeom>
          </p:spPr>
          <p:txBody>
            <a:bodyPr lIns="50800" tIns="50800" rIns="50800" bIns="50800" rtlCol="0" anchor="ctr"/>
            <a:lstStyle/>
            <a:p>
              <a:pPr algn="ctr">
                <a:lnSpc>
                  <a:spcPts val="2506"/>
                </a:lnSpc>
              </a:pPr>
              <a:endParaRPr sz="800">
                <a:solidFill>
                  <a:srgbClr val="F89D56"/>
                </a:solidFill>
                <a:latin typeface="Proxima Nova" panose="020B0604020202020204" charset="0"/>
              </a:endParaRPr>
            </a:p>
          </p:txBody>
        </p:sp>
      </p:grpSp>
      <p:sp>
        <p:nvSpPr>
          <p:cNvPr id="11" name="Title 1">
            <a:extLst>
              <a:ext uri="{FF2B5EF4-FFF2-40B4-BE49-F238E27FC236}">
                <a16:creationId xmlns:a16="http://schemas.microsoft.com/office/drawing/2014/main" id="{83051158-9450-2A04-E5D4-5C6A25D4311D}"/>
              </a:ext>
            </a:extLst>
          </p:cNvPr>
          <p:cNvSpPr>
            <a:spLocks noGrp="1"/>
          </p:cNvSpPr>
          <p:nvPr>
            <p:ph type="title"/>
          </p:nvPr>
        </p:nvSpPr>
        <p:spPr>
          <a:xfrm>
            <a:off x="176264" y="2493493"/>
            <a:ext cx="4187371" cy="762000"/>
          </a:xfrm>
          <a:prstGeom prst="rect">
            <a:avLst/>
          </a:prstGeom>
        </p:spPr>
        <p:txBody>
          <a:bodyPr vert="horz"/>
          <a:lstStyle>
            <a:lvl1pPr marL="0" algn="l" defTabSz="609630" rtl="0" eaLnBrk="1" latinLnBrk="0" hangingPunct="1">
              <a:lnSpc>
                <a:spcPts val="2745"/>
              </a:lnSpc>
              <a:defRPr lang="en-US" sz="1961" kern="1200" dirty="0">
                <a:solidFill>
                  <a:srgbClr val="F89D56"/>
                </a:solidFill>
                <a:latin typeface="Proxima Nova"/>
                <a:ea typeface="Proxima Nova"/>
                <a:cs typeface="Proxima Nova"/>
              </a:defRPr>
            </a:lvl1pPr>
          </a:lstStyle>
          <a:p>
            <a:r>
              <a:rPr lang="en-US" dirty="0"/>
              <a:t>Click to edit Master title style</a:t>
            </a:r>
          </a:p>
        </p:txBody>
      </p:sp>
      <p:sp>
        <p:nvSpPr>
          <p:cNvPr id="17" name="Text Placeholder 2">
            <a:extLst>
              <a:ext uri="{FF2B5EF4-FFF2-40B4-BE49-F238E27FC236}">
                <a16:creationId xmlns:a16="http://schemas.microsoft.com/office/drawing/2014/main" id="{8C9D4B67-E17D-2FE4-BF7D-38C30D137544}"/>
              </a:ext>
            </a:extLst>
          </p:cNvPr>
          <p:cNvSpPr>
            <a:spLocks noGrp="1"/>
          </p:cNvSpPr>
          <p:nvPr>
            <p:ph type="body" idx="1"/>
          </p:nvPr>
        </p:nvSpPr>
        <p:spPr>
          <a:xfrm>
            <a:off x="198035" y="3987800"/>
            <a:ext cx="4165600" cy="505240"/>
          </a:xfrm>
          <a:prstGeom prst="rect">
            <a:avLst/>
          </a:prstGeom>
        </p:spPr>
        <p:txBody>
          <a:bodyPr anchor="b"/>
          <a:lstStyle>
            <a:lvl1pPr marL="0" indent="0">
              <a:buNone/>
              <a:defRPr sz="1333">
                <a:solidFill>
                  <a:srgbClr val="F89D56"/>
                </a:solidFill>
                <a:latin typeface="Proxima Nova" panose="020B0604020202020204" charset="0"/>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dirty="0"/>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çindekiler">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7656CF03-6E56-DE07-A87E-431B2C87E293}"/>
              </a:ext>
            </a:extLst>
          </p:cNvPr>
          <p:cNvGraphicFramePr>
            <a:graphicFrameLocks noChangeAspect="1"/>
          </p:cNvGraphicFramePr>
          <p:nvPr userDrawn="1">
            <p:custDataLst>
              <p:tags r:id="rId1"/>
            </p:custDataLst>
            <p:extLst>
              <p:ext uri="{D42A27DB-BD31-4B8C-83A1-F6EECF244321}">
                <p14:modId xmlns:p14="http://schemas.microsoft.com/office/powerpoint/2010/main" val="34070821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3" progId="TCLayout.ActiveDocument.1">
                  <p:embed/>
                </p:oleObj>
              </mc:Choice>
              <mc:Fallback>
                <p:oleObj name="think-cell Slide" r:id="rId3" imgW="532" imgH="53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Freeform 2">
            <a:extLst>
              <a:ext uri="{FF2B5EF4-FFF2-40B4-BE49-F238E27FC236}">
                <a16:creationId xmlns:a16="http://schemas.microsoft.com/office/drawing/2014/main" id="{54BA4EAC-2DA8-79B5-4E4D-4890707B01A8}"/>
              </a:ext>
            </a:extLst>
          </p:cNvPr>
          <p:cNvSpPr/>
          <p:nvPr userDrawn="1"/>
        </p:nvSpPr>
        <p:spPr>
          <a:xfrm>
            <a:off x="605802" y="771273"/>
            <a:ext cx="167379" cy="167650"/>
          </a:xfrm>
          <a:custGeom>
            <a:avLst/>
            <a:gdLst/>
            <a:ahLst/>
            <a:cxnLst/>
            <a:rect l="l" t="t" r="r" b="b"/>
            <a:pathLst>
              <a:path w="251069" h="251475">
                <a:moveTo>
                  <a:pt x="0" y="0"/>
                </a:moveTo>
                <a:lnTo>
                  <a:pt x="251069" y="0"/>
                </a:lnTo>
                <a:lnTo>
                  <a:pt x="251069" y="251475"/>
                </a:lnTo>
                <a:lnTo>
                  <a:pt x="0" y="251475"/>
                </a:lnTo>
                <a:lnTo>
                  <a:pt x="0" y="0"/>
                </a:lnTo>
                <a:close/>
              </a:path>
            </a:pathLst>
          </a:custGeom>
          <a:blipFill>
            <a:blip r:embed="rId5"/>
            <a:stretch>
              <a:fillRect/>
            </a:stretch>
          </a:blipFill>
        </p:spPr>
        <p:txBody>
          <a:bodyPr/>
          <a:lstStyle/>
          <a:p>
            <a:endParaRPr lang="tr-TR" sz="800"/>
          </a:p>
        </p:txBody>
      </p:sp>
      <p:sp>
        <p:nvSpPr>
          <p:cNvPr id="8" name="TextBox 3">
            <a:extLst>
              <a:ext uri="{FF2B5EF4-FFF2-40B4-BE49-F238E27FC236}">
                <a16:creationId xmlns:a16="http://schemas.microsoft.com/office/drawing/2014/main" id="{83AA0450-3F91-07F5-B60D-5138D6E3B25D}"/>
              </a:ext>
            </a:extLst>
          </p:cNvPr>
          <p:cNvSpPr txBox="1"/>
          <p:nvPr userDrawn="1"/>
        </p:nvSpPr>
        <p:spPr>
          <a:xfrm>
            <a:off x="928130" y="686211"/>
            <a:ext cx="2233712" cy="303929"/>
          </a:xfrm>
          <a:prstGeom prst="rect">
            <a:avLst/>
          </a:prstGeom>
        </p:spPr>
        <p:txBody>
          <a:bodyPr lIns="0" tIns="0" rIns="0" bIns="0" rtlCol="0" anchor="t">
            <a:spAutoFit/>
          </a:bodyPr>
          <a:lstStyle/>
          <a:p>
            <a:pPr algn="l">
              <a:lnSpc>
                <a:spcPts val="2638"/>
              </a:lnSpc>
            </a:pPr>
            <a:r>
              <a:rPr lang="en-US" sz="1884" b="1" spc="584" dirty="0">
                <a:solidFill>
                  <a:srgbClr val="132052"/>
                </a:solidFill>
                <a:latin typeface="Proxima Nova Bold"/>
                <a:ea typeface="Proxima Nova Bold"/>
                <a:cs typeface="Proxima Nova Bold"/>
                <a:sym typeface="Proxima Nova Bold"/>
              </a:rPr>
              <a:t>İÇİNDEKİLER</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İçindekiler">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6E47994F-A7DF-145F-22C2-22A10C359AA3}"/>
              </a:ext>
            </a:extLst>
          </p:cNvPr>
          <p:cNvGraphicFramePr>
            <a:graphicFrameLocks noChangeAspect="1"/>
          </p:cNvGraphicFramePr>
          <p:nvPr userDrawn="1">
            <p:custDataLst>
              <p:tags r:id="rId1"/>
            </p:custDataLst>
            <p:extLst>
              <p:ext uri="{D42A27DB-BD31-4B8C-83A1-F6EECF244321}">
                <p14:modId xmlns:p14="http://schemas.microsoft.com/office/powerpoint/2010/main" val="8121216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3" progId="TCLayout.ActiveDocument.1">
                  <p:embed/>
                </p:oleObj>
              </mc:Choice>
              <mc:Fallback>
                <p:oleObj name="think-cell Slide" r:id="rId3" imgW="532" imgH="53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Freeform 2">
            <a:extLst>
              <a:ext uri="{FF2B5EF4-FFF2-40B4-BE49-F238E27FC236}">
                <a16:creationId xmlns:a16="http://schemas.microsoft.com/office/drawing/2014/main" id="{54BA4EAC-2DA8-79B5-4E4D-4890707B01A8}"/>
              </a:ext>
            </a:extLst>
          </p:cNvPr>
          <p:cNvSpPr/>
          <p:nvPr userDrawn="1"/>
        </p:nvSpPr>
        <p:spPr>
          <a:xfrm>
            <a:off x="605802" y="771273"/>
            <a:ext cx="167379" cy="167650"/>
          </a:xfrm>
          <a:custGeom>
            <a:avLst/>
            <a:gdLst/>
            <a:ahLst/>
            <a:cxnLst/>
            <a:rect l="l" t="t" r="r" b="b"/>
            <a:pathLst>
              <a:path w="251069" h="251475">
                <a:moveTo>
                  <a:pt x="0" y="0"/>
                </a:moveTo>
                <a:lnTo>
                  <a:pt x="251069" y="0"/>
                </a:lnTo>
                <a:lnTo>
                  <a:pt x="251069" y="251475"/>
                </a:lnTo>
                <a:lnTo>
                  <a:pt x="0" y="251475"/>
                </a:lnTo>
                <a:lnTo>
                  <a:pt x="0" y="0"/>
                </a:lnTo>
                <a:close/>
              </a:path>
            </a:pathLst>
          </a:custGeom>
          <a:blipFill>
            <a:blip r:embed="rId5"/>
            <a:stretch>
              <a:fillRect/>
            </a:stretch>
          </a:blipFill>
        </p:spPr>
        <p:txBody>
          <a:bodyPr/>
          <a:lstStyle/>
          <a:p>
            <a:endParaRPr lang="tr-TR" sz="800"/>
          </a:p>
        </p:txBody>
      </p:sp>
    </p:spTree>
    <p:extLst>
      <p:ext uri="{BB962C8B-B14F-4D97-AF65-F5344CB8AC3E}">
        <p14:creationId xmlns:p14="http://schemas.microsoft.com/office/powerpoint/2010/main" val="3473355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çerik">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E2CF50F-2805-4A86-9E8B-E3BB43F39356}"/>
              </a:ext>
            </a:extLst>
          </p:cNvPr>
          <p:cNvGraphicFramePr>
            <a:graphicFrameLocks noChangeAspect="1"/>
          </p:cNvGraphicFramePr>
          <p:nvPr userDrawn="1">
            <p:custDataLst>
              <p:tags r:id="rId1"/>
            </p:custDataLst>
            <p:extLst>
              <p:ext uri="{D42A27DB-BD31-4B8C-83A1-F6EECF244321}">
                <p14:modId xmlns:p14="http://schemas.microsoft.com/office/powerpoint/2010/main" val="10693231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3" progId="TCLayout.ActiveDocument.1">
                  <p:embed/>
                </p:oleObj>
              </mc:Choice>
              <mc:Fallback>
                <p:oleObj name="think-cell Slide" r:id="rId3" imgW="532" imgH="53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Freeform 10">
            <a:extLst>
              <a:ext uri="{FF2B5EF4-FFF2-40B4-BE49-F238E27FC236}">
                <a16:creationId xmlns:a16="http://schemas.microsoft.com/office/drawing/2014/main" id="{56033230-BC53-3E1B-3E3B-667A87EC1214}"/>
              </a:ext>
            </a:extLst>
          </p:cNvPr>
          <p:cNvSpPr/>
          <p:nvPr userDrawn="1"/>
        </p:nvSpPr>
        <p:spPr>
          <a:xfrm>
            <a:off x="10763605" y="6172200"/>
            <a:ext cx="742595" cy="592403"/>
          </a:xfrm>
          <a:custGeom>
            <a:avLst/>
            <a:gdLst/>
            <a:ahLst/>
            <a:cxnLst/>
            <a:rect l="l" t="t" r="r" b="b"/>
            <a:pathLst>
              <a:path w="1113893" h="888604">
                <a:moveTo>
                  <a:pt x="0" y="0"/>
                </a:moveTo>
                <a:lnTo>
                  <a:pt x="1113893" y="0"/>
                </a:lnTo>
                <a:lnTo>
                  <a:pt x="1113893" y="888604"/>
                </a:lnTo>
                <a:lnTo>
                  <a:pt x="0" y="888604"/>
                </a:lnTo>
                <a:lnTo>
                  <a:pt x="0" y="0"/>
                </a:lnTo>
                <a:close/>
              </a:path>
            </a:pathLst>
          </a:custGeom>
          <a:blipFill>
            <a:blip r:embed="rId5"/>
            <a:stretch>
              <a:fillRect l="-11769" t="-14072" r="-11769" b="-38463"/>
            </a:stretch>
          </a:blipFill>
        </p:spPr>
        <p:txBody>
          <a:bodyPr/>
          <a:lstStyle/>
          <a:p>
            <a:endParaRPr lang="tr-TR" sz="800"/>
          </a:p>
        </p:txBody>
      </p:sp>
      <p:sp>
        <p:nvSpPr>
          <p:cNvPr id="10" name="AutoShape 2">
            <a:extLst>
              <a:ext uri="{FF2B5EF4-FFF2-40B4-BE49-F238E27FC236}">
                <a16:creationId xmlns:a16="http://schemas.microsoft.com/office/drawing/2014/main" id="{F53646D5-C0DA-129D-E2CB-5686D175FE31}"/>
              </a:ext>
            </a:extLst>
          </p:cNvPr>
          <p:cNvSpPr/>
          <p:nvPr userDrawn="1"/>
        </p:nvSpPr>
        <p:spPr>
          <a:xfrm>
            <a:off x="355600" y="889000"/>
            <a:ext cx="11318783" cy="0"/>
          </a:xfrm>
          <a:prstGeom prst="line">
            <a:avLst/>
          </a:prstGeom>
          <a:ln w="38100" cap="flat">
            <a:solidFill>
              <a:srgbClr val="F89D56"/>
            </a:solidFill>
            <a:prstDash val="solid"/>
            <a:headEnd type="none" w="sm" len="sm"/>
            <a:tailEnd type="none" w="sm" len="sm"/>
          </a:ln>
        </p:spPr>
        <p:txBody>
          <a:bodyPr/>
          <a:lstStyle/>
          <a:p>
            <a:endParaRPr lang="tr-TR" sz="800"/>
          </a:p>
        </p:txBody>
      </p:sp>
      <p:sp>
        <p:nvSpPr>
          <p:cNvPr id="14" name="Slide Number Placeholder 6">
            <a:extLst>
              <a:ext uri="{FF2B5EF4-FFF2-40B4-BE49-F238E27FC236}">
                <a16:creationId xmlns:a16="http://schemas.microsoft.com/office/drawing/2014/main" id="{924D1915-9E9B-7540-2A74-3959DF051A81}"/>
              </a:ext>
            </a:extLst>
          </p:cNvPr>
          <p:cNvSpPr txBox="1">
            <a:spLocks/>
          </p:cNvSpPr>
          <p:nvPr userDrawn="1"/>
        </p:nvSpPr>
        <p:spPr>
          <a:xfrm>
            <a:off x="355600" y="6415841"/>
            <a:ext cx="1422400" cy="24341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1487" smtClean="0">
                <a:latin typeface="Proxima Nova" panose="020B0604020202020204" charset="0"/>
              </a:rPr>
              <a:pPr/>
              <a:t>‹#›</a:t>
            </a:fld>
            <a:endParaRPr lang="en-US" sz="1487" dirty="0">
              <a:latin typeface="Proxima Nova" panose="020B0604020202020204" charset="0"/>
            </a:endParaRPr>
          </a:p>
        </p:txBody>
      </p:sp>
      <p:sp>
        <p:nvSpPr>
          <p:cNvPr id="15" name="Title 1">
            <a:extLst>
              <a:ext uri="{FF2B5EF4-FFF2-40B4-BE49-F238E27FC236}">
                <a16:creationId xmlns:a16="http://schemas.microsoft.com/office/drawing/2014/main" id="{BBC2F7C5-98B1-EF6D-F658-25ABE582282C}"/>
              </a:ext>
            </a:extLst>
          </p:cNvPr>
          <p:cNvSpPr>
            <a:spLocks noGrp="1"/>
          </p:cNvSpPr>
          <p:nvPr>
            <p:ph type="title"/>
          </p:nvPr>
        </p:nvSpPr>
        <p:spPr>
          <a:xfrm>
            <a:off x="355600" y="296597"/>
            <a:ext cx="11318783" cy="586356"/>
          </a:xfrm>
          <a:prstGeom prst="rect">
            <a:avLst/>
          </a:prstGeom>
        </p:spPr>
        <p:txBody>
          <a:bodyPr vert="horz"/>
          <a:lstStyle>
            <a:lvl1pPr algn="l">
              <a:defRPr sz="2200">
                <a:latin typeface="Proxima Nova" panose="020B0604020202020204" charset="0"/>
              </a:defRPr>
            </a:lvl1pPr>
          </a:lstStyle>
          <a:p>
            <a:r>
              <a:rPr lang="en-US" dirty="0"/>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şekkürler">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87A0DF01-F02D-C0F7-5199-C9726CADFFBA}"/>
              </a:ext>
            </a:extLst>
          </p:cNvPr>
          <p:cNvGraphicFramePr>
            <a:graphicFrameLocks noChangeAspect="1"/>
          </p:cNvGraphicFramePr>
          <p:nvPr userDrawn="1">
            <p:custDataLst>
              <p:tags r:id="rId1"/>
            </p:custDataLst>
            <p:extLst>
              <p:ext uri="{D42A27DB-BD31-4B8C-83A1-F6EECF244321}">
                <p14:modId xmlns:p14="http://schemas.microsoft.com/office/powerpoint/2010/main" val="37330444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3" progId="TCLayout.ActiveDocument.1">
                  <p:embed/>
                </p:oleObj>
              </mc:Choice>
              <mc:Fallback>
                <p:oleObj name="think-cell Slide" r:id="rId3" imgW="532" imgH="53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Freeform 2">
            <a:extLst>
              <a:ext uri="{FF2B5EF4-FFF2-40B4-BE49-F238E27FC236}">
                <a16:creationId xmlns:a16="http://schemas.microsoft.com/office/drawing/2014/main" id="{102362B2-772F-A595-E1D5-166CAB6F5D72}"/>
              </a:ext>
            </a:extLst>
          </p:cNvPr>
          <p:cNvSpPr/>
          <p:nvPr userDrawn="1"/>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stretch>
              <a:fillRect/>
            </a:stretch>
          </a:blipFill>
        </p:spPr>
        <p:txBody>
          <a:bodyPr/>
          <a:lstStyle/>
          <a:p>
            <a:endParaRPr lang="tr-TR" sz="800"/>
          </a:p>
        </p:txBody>
      </p:sp>
      <p:sp>
        <p:nvSpPr>
          <p:cNvPr id="4" name="TextBox 4">
            <a:extLst>
              <a:ext uri="{FF2B5EF4-FFF2-40B4-BE49-F238E27FC236}">
                <a16:creationId xmlns:a16="http://schemas.microsoft.com/office/drawing/2014/main" id="{AB547A73-EEFA-3D1D-C1E6-A9B3031DF285}"/>
              </a:ext>
            </a:extLst>
          </p:cNvPr>
          <p:cNvSpPr txBox="1"/>
          <p:nvPr userDrawn="1"/>
        </p:nvSpPr>
        <p:spPr>
          <a:xfrm>
            <a:off x="4771665" y="4191000"/>
            <a:ext cx="2648670" cy="315471"/>
          </a:xfrm>
          <a:prstGeom prst="rect">
            <a:avLst/>
          </a:prstGeom>
        </p:spPr>
        <p:txBody>
          <a:bodyPr wrap="square" lIns="0" tIns="0" rIns="0" bIns="0" rtlCol="0" anchor="t">
            <a:spAutoFit/>
          </a:bodyPr>
          <a:lstStyle/>
          <a:p>
            <a:pPr algn="ctr">
              <a:lnSpc>
                <a:spcPts val="2731"/>
              </a:lnSpc>
            </a:pPr>
            <a:r>
              <a:rPr lang="en-US" sz="1951" spc="677" dirty="0">
                <a:solidFill>
                  <a:srgbClr val="F89D56"/>
                </a:solidFill>
                <a:latin typeface="Proxima Nova"/>
                <a:ea typeface="Proxima Nova"/>
                <a:cs typeface="Proxima Nova"/>
                <a:sym typeface="Proxima Nova"/>
              </a:rPr>
              <a:t>TEŞEKKÜRLER</a:t>
            </a:r>
          </a:p>
        </p:txBody>
      </p:sp>
      <p:sp>
        <p:nvSpPr>
          <p:cNvPr id="5" name="Freeform 3">
            <a:extLst>
              <a:ext uri="{FF2B5EF4-FFF2-40B4-BE49-F238E27FC236}">
                <a16:creationId xmlns:a16="http://schemas.microsoft.com/office/drawing/2014/main" id="{E722716D-1B66-08F0-2E59-06B12BD761B6}"/>
              </a:ext>
            </a:extLst>
          </p:cNvPr>
          <p:cNvSpPr/>
          <p:nvPr userDrawn="1"/>
        </p:nvSpPr>
        <p:spPr>
          <a:xfrm>
            <a:off x="4818931" y="1337187"/>
            <a:ext cx="2554139" cy="2037555"/>
          </a:xfrm>
          <a:custGeom>
            <a:avLst/>
            <a:gdLst/>
            <a:ahLst/>
            <a:cxnLst/>
            <a:rect l="l" t="t" r="r" b="b"/>
            <a:pathLst>
              <a:path w="3831208" h="3056332">
                <a:moveTo>
                  <a:pt x="0" y="0"/>
                </a:moveTo>
                <a:lnTo>
                  <a:pt x="3831208" y="0"/>
                </a:lnTo>
                <a:lnTo>
                  <a:pt x="3831208" y="3056332"/>
                </a:lnTo>
                <a:lnTo>
                  <a:pt x="0" y="3056332"/>
                </a:lnTo>
                <a:lnTo>
                  <a:pt x="0" y="0"/>
                </a:lnTo>
                <a:close/>
              </a:path>
            </a:pathLst>
          </a:custGeom>
          <a:blipFill>
            <a:blip r:embed="rId6"/>
            <a:stretch>
              <a:fillRect l="-11769" t="-14072" r="-11769" b="-38463"/>
            </a:stretch>
          </a:blipFill>
        </p:spPr>
        <p:txBody>
          <a:bodyPr/>
          <a:lstStyle/>
          <a:p>
            <a:endParaRPr lang="tr-TR" sz="800"/>
          </a:p>
        </p:txBody>
      </p:sp>
    </p:spTree>
    <p:extLst>
      <p:ext uri="{BB962C8B-B14F-4D97-AF65-F5344CB8AC3E}">
        <p14:creationId xmlns:p14="http://schemas.microsoft.com/office/powerpoint/2010/main" val="2316698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apak">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775220BD-D0F4-5C4C-60A2-F69CF43F5765}"/>
              </a:ext>
            </a:extLst>
          </p:cNvPr>
          <p:cNvGraphicFramePr>
            <a:graphicFrameLocks noChangeAspect="1"/>
          </p:cNvGraphicFramePr>
          <p:nvPr userDrawn="1">
            <p:custDataLst>
              <p:tags r:id="rId1"/>
            </p:custDataLst>
            <p:extLst>
              <p:ext uri="{D42A27DB-BD31-4B8C-83A1-F6EECF244321}">
                <p14:modId xmlns:p14="http://schemas.microsoft.com/office/powerpoint/2010/main" val="7125063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3" progId="TCLayout.ActiveDocument.1">
                  <p:embed/>
                </p:oleObj>
              </mc:Choice>
              <mc:Fallback>
                <p:oleObj name="think-cell Slide" r:id="rId3" imgW="532" imgH="53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Freeform 2"/>
          <p:cNvSpPr/>
          <p:nvPr userDrawn="1"/>
        </p:nvSpPr>
        <p:spPr>
          <a:xfrm flipH="1">
            <a:off x="0" y="0"/>
            <a:ext cx="12192000" cy="6858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5"/>
            <a:stretch>
              <a:fillRect/>
            </a:stretch>
          </a:blipFill>
        </p:spPr>
        <p:txBody>
          <a:bodyPr/>
          <a:lstStyle/>
          <a:p>
            <a:endParaRPr lang="tr-TR" sz="800"/>
          </a:p>
        </p:txBody>
      </p:sp>
      <p:sp>
        <p:nvSpPr>
          <p:cNvPr id="5" name="TextBox 5">
            <a:extLst>
              <a:ext uri="{FF2B5EF4-FFF2-40B4-BE49-F238E27FC236}">
                <a16:creationId xmlns:a16="http://schemas.microsoft.com/office/drawing/2014/main" id="{815D861C-E534-72C3-9A35-01B0288A27F3}"/>
              </a:ext>
            </a:extLst>
          </p:cNvPr>
          <p:cNvSpPr txBox="1"/>
          <p:nvPr userDrawn="1"/>
        </p:nvSpPr>
        <p:spPr>
          <a:xfrm>
            <a:off x="7010400" y="736600"/>
            <a:ext cx="4680105" cy="4650697"/>
          </a:xfrm>
          <a:prstGeom prst="rect">
            <a:avLst/>
          </a:prstGeom>
        </p:spPr>
        <p:txBody>
          <a:bodyPr wrap="square" lIns="0" tIns="0" rIns="0" bIns="0" rtlCol="0" anchor="t">
            <a:spAutoFit/>
          </a:bodyPr>
          <a:lstStyle/>
          <a:p>
            <a:pPr marL="0" marR="0" lvl="0" indent="0" algn="r" rtl="0">
              <a:lnSpc>
                <a:spcPct val="76896"/>
              </a:lnSpc>
              <a:spcBef>
                <a:spcPts val="0"/>
              </a:spcBef>
              <a:spcAft>
                <a:spcPts val="0"/>
              </a:spcAft>
              <a:buNone/>
            </a:pPr>
            <a:r>
              <a:rPr lang="en-US" sz="2300" b="1" dirty="0" err="1">
                <a:solidFill>
                  <a:srgbClr val="F89D56"/>
                </a:solidFill>
                <a:latin typeface="Proxima Nova" panose="020B0604020202020204" charset="0"/>
                <a:ea typeface="Proxima Nova"/>
                <a:cs typeface="Proxima Nova"/>
                <a:sym typeface="Proxima Nova"/>
              </a:rPr>
              <a:t>Fintegral</a:t>
            </a:r>
            <a:r>
              <a:rPr lang="en-US" sz="2300" b="1" dirty="0">
                <a:solidFill>
                  <a:srgbClr val="F89D56"/>
                </a:solidFill>
                <a:latin typeface="Proxima Nova" panose="020B0604020202020204" charset="0"/>
                <a:ea typeface="Proxima Nova"/>
                <a:cs typeface="Proxima Nova"/>
                <a:sym typeface="Proxima Nova"/>
              </a:rPr>
              <a:t> Consulting, </a:t>
            </a:r>
            <a:r>
              <a:rPr lang="en-US" sz="2300" b="1" dirty="0" err="1">
                <a:solidFill>
                  <a:srgbClr val="F89D56"/>
                </a:solidFill>
                <a:latin typeface="Proxima Nova" panose="020B0604020202020204" charset="0"/>
                <a:ea typeface="Proxima Nova"/>
                <a:cs typeface="Proxima Nova"/>
                <a:sym typeface="Proxima Nova"/>
              </a:rPr>
              <a:t>işletmelerin</a:t>
            </a:r>
            <a:r>
              <a:rPr lang="en-US" sz="2300" b="1" dirty="0">
                <a:solidFill>
                  <a:srgbClr val="F89D56"/>
                </a:solidFill>
                <a:latin typeface="Proxima Nova" panose="020B0604020202020204" charset="0"/>
                <a:ea typeface="Proxima Nova"/>
                <a:cs typeface="Proxima Nova"/>
                <a:sym typeface="Proxima Nova"/>
              </a:rPr>
              <a:t> </a:t>
            </a:r>
            <a:r>
              <a:rPr lang="en-US" sz="2300" b="1" dirty="0" err="1">
                <a:solidFill>
                  <a:srgbClr val="F89D56"/>
                </a:solidFill>
                <a:latin typeface="Proxima Nova" panose="020B0604020202020204" charset="0"/>
                <a:ea typeface="Proxima Nova"/>
                <a:cs typeface="Proxima Nova"/>
                <a:sym typeface="Proxima Nova"/>
              </a:rPr>
              <a:t>büyüme</a:t>
            </a:r>
            <a:r>
              <a:rPr lang="en-US" sz="2300" b="1" dirty="0">
                <a:solidFill>
                  <a:srgbClr val="F89D56"/>
                </a:solidFill>
                <a:latin typeface="Proxima Nova" panose="020B0604020202020204" charset="0"/>
                <a:ea typeface="Proxima Nova"/>
                <a:cs typeface="Proxima Nova"/>
                <a:sym typeface="Proxima Nova"/>
              </a:rPr>
              <a:t> </a:t>
            </a:r>
            <a:r>
              <a:rPr lang="en-US" sz="2330" b="1" dirty="0" err="1">
                <a:solidFill>
                  <a:srgbClr val="F89D56"/>
                </a:solidFill>
                <a:latin typeface="Proxima Nova" panose="020B0604020202020204" charset="0"/>
                <a:ea typeface="Proxima Nova"/>
                <a:cs typeface="Proxima Nova"/>
                <a:sym typeface="Proxima Nova"/>
              </a:rPr>
              <a:t>hedeflerine</a:t>
            </a:r>
            <a:r>
              <a:rPr lang="en-US" sz="2300" b="1" dirty="0">
                <a:solidFill>
                  <a:srgbClr val="F89D56"/>
                </a:solidFill>
                <a:latin typeface="Proxima Nova" panose="020B0604020202020204" charset="0"/>
                <a:ea typeface="Proxima Nova"/>
                <a:cs typeface="Proxima Nova"/>
                <a:sym typeface="Proxima Nova"/>
              </a:rPr>
              <a:t> </a:t>
            </a:r>
            <a:r>
              <a:rPr lang="en-US" sz="2300" b="1" dirty="0" err="1">
                <a:solidFill>
                  <a:srgbClr val="F89D56"/>
                </a:solidFill>
                <a:latin typeface="Proxima Nova" panose="020B0604020202020204" charset="0"/>
                <a:ea typeface="Proxima Nova"/>
                <a:cs typeface="Proxima Nova"/>
                <a:sym typeface="Proxima Nova"/>
              </a:rPr>
              <a:t>ulaşmaları</a:t>
            </a:r>
            <a:r>
              <a:rPr lang="en-US" sz="2300" b="1" dirty="0">
                <a:solidFill>
                  <a:srgbClr val="F89D56"/>
                </a:solidFill>
                <a:latin typeface="Proxima Nova" panose="020B0604020202020204" charset="0"/>
                <a:ea typeface="Proxima Nova"/>
                <a:cs typeface="Proxima Nova"/>
                <a:sym typeface="Proxima Nova"/>
              </a:rPr>
              <a:t> </a:t>
            </a:r>
            <a:r>
              <a:rPr lang="en-US" sz="2300" b="1" dirty="0" err="1">
                <a:solidFill>
                  <a:srgbClr val="F89D56"/>
                </a:solidFill>
                <a:latin typeface="Proxima Nova" panose="020B0604020202020204" charset="0"/>
                <a:ea typeface="Proxima Nova"/>
                <a:cs typeface="Proxima Nova"/>
                <a:sym typeface="Proxima Nova"/>
              </a:rPr>
              <a:t>ve</a:t>
            </a:r>
            <a:r>
              <a:rPr lang="en-US" sz="2300" b="1" dirty="0">
                <a:solidFill>
                  <a:srgbClr val="F89D56"/>
                </a:solidFill>
                <a:latin typeface="Proxima Nova" panose="020B0604020202020204" charset="0"/>
                <a:ea typeface="Proxima Nova"/>
                <a:cs typeface="Proxima Nova"/>
                <a:sym typeface="Proxima Nova"/>
              </a:rPr>
              <a:t> </a:t>
            </a:r>
            <a:r>
              <a:rPr lang="en-US" sz="2300" b="1" dirty="0" err="1">
                <a:solidFill>
                  <a:srgbClr val="F89D56"/>
                </a:solidFill>
                <a:latin typeface="Proxima Nova" panose="020B0604020202020204" charset="0"/>
                <a:ea typeface="Proxima Nova"/>
                <a:cs typeface="Proxima Nova"/>
                <a:sym typeface="Proxima Nova"/>
              </a:rPr>
              <a:t>iş</a:t>
            </a:r>
            <a:r>
              <a:rPr lang="en-US" sz="2300" b="1" dirty="0">
                <a:solidFill>
                  <a:srgbClr val="F89D56"/>
                </a:solidFill>
                <a:latin typeface="Proxima Nova" panose="020B0604020202020204" charset="0"/>
                <a:ea typeface="Proxima Nova"/>
                <a:cs typeface="Proxima Nova"/>
                <a:sym typeface="Proxima Nova"/>
              </a:rPr>
              <a:t> </a:t>
            </a:r>
            <a:r>
              <a:rPr lang="en-US" sz="2300" b="1" dirty="0" err="1">
                <a:solidFill>
                  <a:srgbClr val="F89D56"/>
                </a:solidFill>
                <a:latin typeface="Proxima Nova" panose="020B0604020202020204" charset="0"/>
                <a:ea typeface="Proxima Nova"/>
                <a:cs typeface="Proxima Nova"/>
                <a:sym typeface="Proxima Nova"/>
              </a:rPr>
              <a:t>dünyasında</a:t>
            </a:r>
            <a:r>
              <a:rPr lang="en-US" sz="2300" b="1" dirty="0">
                <a:solidFill>
                  <a:srgbClr val="F89D56"/>
                </a:solidFill>
                <a:latin typeface="Proxima Nova" panose="020B0604020202020204" charset="0"/>
                <a:ea typeface="Proxima Nova"/>
                <a:cs typeface="Proxima Nova"/>
                <a:sym typeface="Proxima Nova"/>
              </a:rPr>
              <a:t> </a:t>
            </a:r>
            <a:r>
              <a:rPr lang="en-US" sz="2300" b="1" dirty="0" err="1">
                <a:solidFill>
                  <a:srgbClr val="F89D56"/>
                </a:solidFill>
                <a:latin typeface="Proxima Nova" panose="020B0604020202020204" charset="0"/>
                <a:ea typeface="Proxima Nova"/>
                <a:cs typeface="Proxima Nova"/>
                <a:sym typeface="Proxima Nova"/>
              </a:rPr>
              <a:t>rekabet</a:t>
            </a:r>
            <a:r>
              <a:rPr lang="en-US" sz="2300" b="1" dirty="0">
                <a:solidFill>
                  <a:srgbClr val="F89D56"/>
                </a:solidFill>
                <a:latin typeface="Proxima Nova" panose="020B0604020202020204" charset="0"/>
                <a:ea typeface="Proxima Nova"/>
                <a:cs typeface="Proxima Nova"/>
                <a:sym typeface="Proxima Nova"/>
              </a:rPr>
              <a:t> </a:t>
            </a:r>
            <a:r>
              <a:rPr lang="en-US" sz="2300" b="1" dirty="0" err="1">
                <a:solidFill>
                  <a:srgbClr val="F89D56"/>
                </a:solidFill>
                <a:latin typeface="Proxima Nova" panose="020B0604020202020204" charset="0"/>
                <a:ea typeface="Proxima Nova"/>
                <a:cs typeface="Proxima Nova"/>
                <a:sym typeface="Proxima Nova"/>
              </a:rPr>
              <a:t>avantajı</a:t>
            </a:r>
            <a:r>
              <a:rPr lang="en-US" sz="2300" b="1" dirty="0">
                <a:solidFill>
                  <a:srgbClr val="F89D56"/>
                </a:solidFill>
                <a:latin typeface="Proxima Nova" panose="020B0604020202020204" charset="0"/>
                <a:ea typeface="Proxima Nova"/>
                <a:cs typeface="Proxima Nova"/>
                <a:sym typeface="Proxima Nova"/>
              </a:rPr>
              <a:t> </a:t>
            </a:r>
            <a:r>
              <a:rPr lang="en-US" sz="2300" b="1" dirty="0" err="1">
                <a:solidFill>
                  <a:srgbClr val="F89D56"/>
                </a:solidFill>
                <a:latin typeface="Proxima Nova" panose="020B0604020202020204" charset="0"/>
                <a:ea typeface="Proxima Nova"/>
                <a:cs typeface="Proxima Nova"/>
                <a:sym typeface="Proxima Nova"/>
              </a:rPr>
              <a:t>kazanmaları</a:t>
            </a:r>
            <a:r>
              <a:rPr lang="en-US" sz="2300" b="1" dirty="0">
                <a:solidFill>
                  <a:srgbClr val="F89D56"/>
                </a:solidFill>
                <a:latin typeface="Proxima Nova" panose="020B0604020202020204" charset="0"/>
                <a:ea typeface="Proxima Nova"/>
                <a:cs typeface="Proxima Nova"/>
                <a:sym typeface="Proxima Nova"/>
              </a:rPr>
              <a:t> </a:t>
            </a:r>
            <a:r>
              <a:rPr lang="en-US" sz="2300" b="1" dirty="0" err="1">
                <a:solidFill>
                  <a:srgbClr val="F89D56"/>
                </a:solidFill>
                <a:latin typeface="Proxima Nova" panose="020B0604020202020204" charset="0"/>
                <a:ea typeface="Proxima Nova"/>
                <a:cs typeface="Proxima Nova"/>
                <a:sym typeface="Proxima Nova"/>
              </a:rPr>
              <a:t>için</a:t>
            </a:r>
            <a:r>
              <a:rPr lang="en-US" sz="2300" b="1" dirty="0">
                <a:solidFill>
                  <a:srgbClr val="F89D56"/>
                </a:solidFill>
                <a:latin typeface="Proxima Nova" panose="020B0604020202020204" charset="0"/>
                <a:ea typeface="Proxima Nova"/>
                <a:cs typeface="Proxima Nova"/>
                <a:sym typeface="Proxima Nova"/>
              </a:rPr>
              <a:t> </a:t>
            </a:r>
            <a:r>
              <a:rPr lang="en-US" sz="2300" b="1" dirty="0" err="1">
                <a:solidFill>
                  <a:srgbClr val="F89D56"/>
                </a:solidFill>
                <a:latin typeface="Proxima Nova" panose="020B0604020202020204" charset="0"/>
                <a:ea typeface="Proxima Nova"/>
                <a:cs typeface="Proxima Nova"/>
                <a:sym typeface="Proxima Nova"/>
              </a:rPr>
              <a:t>stratejik</a:t>
            </a:r>
            <a:r>
              <a:rPr lang="en-US" sz="2300" b="1" dirty="0">
                <a:solidFill>
                  <a:srgbClr val="F89D56"/>
                </a:solidFill>
                <a:latin typeface="Proxima Nova" panose="020B0604020202020204" charset="0"/>
                <a:ea typeface="Proxima Nova"/>
                <a:cs typeface="Proxima Nova"/>
                <a:sym typeface="Proxima Nova"/>
              </a:rPr>
              <a:t> </a:t>
            </a:r>
            <a:r>
              <a:rPr lang="en-US" sz="2300" b="1" dirty="0" err="1">
                <a:solidFill>
                  <a:srgbClr val="F89D56"/>
                </a:solidFill>
                <a:latin typeface="Proxima Nova" panose="020B0604020202020204" charset="0"/>
                <a:ea typeface="Proxima Nova"/>
                <a:cs typeface="Proxima Nova"/>
                <a:sym typeface="Proxima Nova"/>
              </a:rPr>
              <a:t>çözümler</a:t>
            </a:r>
            <a:r>
              <a:rPr lang="en-US" sz="2300" b="1" dirty="0">
                <a:solidFill>
                  <a:srgbClr val="F89D56"/>
                </a:solidFill>
                <a:latin typeface="Proxima Nova" panose="020B0604020202020204" charset="0"/>
                <a:ea typeface="Proxima Nova"/>
                <a:cs typeface="Proxima Nova"/>
                <a:sym typeface="Proxima Nova"/>
              </a:rPr>
              <a:t> </a:t>
            </a:r>
            <a:r>
              <a:rPr lang="en-US" sz="2300" b="1" dirty="0" err="1">
                <a:solidFill>
                  <a:srgbClr val="F89D56"/>
                </a:solidFill>
                <a:latin typeface="Proxima Nova" panose="020B0604020202020204" charset="0"/>
                <a:ea typeface="Proxima Nova"/>
                <a:cs typeface="Proxima Nova"/>
                <a:sym typeface="Proxima Nova"/>
              </a:rPr>
              <a:t>sunan</a:t>
            </a:r>
            <a:r>
              <a:rPr lang="en-US" sz="2300" b="1" dirty="0">
                <a:solidFill>
                  <a:srgbClr val="F89D56"/>
                </a:solidFill>
                <a:latin typeface="Proxima Nova" panose="020B0604020202020204" charset="0"/>
                <a:ea typeface="Proxima Nova"/>
                <a:cs typeface="Proxima Nova"/>
                <a:sym typeface="Proxima Nova"/>
              </a:rPr>
              <a:t> </a:t>
            </a:r>
            <a:r>
              <a:rPr lang="en-US" sz="2300" b="1" dirty="0" err="1">
                <a:solidFill>
                  <a:srgbClr val="F89D56"/>
                </a:solidFill>
                <a:latin typeface="Proxima Nova" panose="020B0604020202020204" charset="0"/>
                <a:ea typeface="Proxima Nova"/>
                <a:cs typeface="Proxima Nova"/>
                <a:sym typeface="Proxima Nova"/>
              </a:rPr>
              <a:t>bir</a:t>
            </a:r>
            <a:r>
              <a:rPr lang="en-US" sz="2300" b="1" dirty="0">
                <a:solidFill>
                  <a:srgbClr val="F89D56"/>
                </a:solidFill>
                <a:latin typeface="Proxima Nova" panose="020B0604020202020204" charset="0"/>
                <a:ea typeface="Proxima Nova"/>
                <a:cs typeface="Proxima Nova"/>
                <a:sym typeface="Proxima Nova"/>
              </a:rPr>
              <a:t> </a:t>
            </a:r>
            <a:r>
              <a:rPr lang="en-US" sz="2300" b="1" dirty="0" err="1">
                <a:solidFill>
                  <a:srgbClr val="F89D56"/>
                </a:solidFill>
                <a:latin typeface="Proxima Nova" panose="020B0604020202020204" charset="0"/>
                <a:ea typeface="Proxima Nova"/>
                <a:cs typeface="Proxima Nova"/>
                <a:sym typeface="Proxima Nova"/>
              </a:rPr>
              <a:t>danışmanlık</a:t>
            </a:r>
            <a:r>
              <a:rPr lang="en-US" sz="2300" b="1" dirty="0">
                <a:solidFill>
                  <a:srgbClr val="F89D56"/>
                </a:solidFill>
                <a:latin typeface="Proxima Nova" panose="020B0604020202020204" charset="0"/>
                <a:ea typeface="Proxima Nova"/>
                <a:cs typeface="Proxima Nova"/>
                <a:sym typeface="Proxima Nova"/>
              </a:rPr>
              <a:t> </a:t>
            </a:r>
            <a:r>
              <a:rPr lang="en-US" sz="2300" b="1" dirty="0" err="1">
                <a:solidFill>
                  <a:srgbClr val="F89D56"/>
                </a:solidFill>
                <a:latin typeface="Proxima Nova" panose="020B0604020202020204" charset="0"/>
                <a:ea typeface="Proxima Nova"/>
                <a:cs typeface="Proxima Nova"/>
                <a:sym typeface="Proxima Nova"/>
              </a:rPr>
              <a:t>firmasıdır</a:t>
            </a:r>
            <a:r>
              <a:rPr lang="en-US" sz="2300" b="1" dirty="0">
                <a:solidFill>
                  <a:srgbClr val="F89D56"/>
                </a:solidFill>
                <a:latin typeface="Proxima Nova" panose="020B0604020202020204" charset="0"/>
                <a:ea typeface="Proxima Nova"/>
                <a:cs typeface="Proxima Nova"/>
                <a:sym typeface="Proxima Nova"/>
              </a:rPr>
              <a:t>.</a:t>
            </a:r>
            <a:endParaRPr lang="en-US" sz="2300" dirty="0">
              <a:latin typeface="Proxima Nova" panose="020B0604020202020204" charset="0"/>
            </a:endParaRPr>
          </a:p>
          <a:p>
            <a:pPr marL="0" marR="0" lvl="0" indent="0" algn="r" rtl="0">
              <a:lnSpc>
                <a:spcPct val="134583"/>
              </a:lnSpc>
              <a:spcBef>
                <a:spcPts val="0"/>
              </a:spcBef>
              <a:spcAft>
                <a:spcPts val="0"/>
              </a:spcAft>
              <a:buNone/>
            </a:pPr>
            <a:endParaRPr lang="en-US" sz="1330" b="0" dirty="0">
              <a:solidFill>
                <a:srgbClr val="FFFFFF"/>
              </a:solidFill>
              <a:latin typeface="Proxima Nova"/>
              <a:ea typeface="Proxima Nova"/>
              <a:cs typeface="Proxima Nova"/>
              <a:sym typeface="Proxima Nova"/>
            </a:endParaRPr>
          </a:p>
          <a:p>
            <a:pPr marL="0" marR="0" lvl="0" indent="0" algn="r" rtl="0">
              <a:lnSpc>
                <a:spcPct val="134583"/>
              </a:lnSpc>
              <a:spcBef>
                <a:spcPts val="0"/>
              </a:spcBef>
              <a:spcAft>
                <a:spcPts val="0"/>
              </a:spcAft>
              <a:buNone/>
            </a:pPr>
            <a:r>
              <a:rPr lang="en-US" sz="1330" b="0" dirty="0" err="1">
                <a:solidFill>
                  <a:srgbClr val="FFFFFF"/>
                </a:solidFill>
                <a:latin typeface="Proxima Nova"/>
                <a:ea typeface="Proxima Nova"/>
                <a:cs typeface="Proxima Nova"/>
                <a:sym typeface="Proxima Nova"/>
              </a:rPr>
              <a:t>Kurumsal</a:t>
            </a:r>
            <a:r>
              <a:rPr lang="en-US" sz="1330" b="0" dirty="0">
                <a:solidFill>
                  <a:srgbClr val="FFFFFF"/>
                </a:solidFill>
                <a:latin typeface="Proxima Nova"/>
                <a:ea typeface="Proxima Nova"/>
                <a:cs typeface="Proxima Nova"/>
                <a:sym typeface="Proxima Nova"/>
              </a:rPr>
              <a:t> </a:t>
            </a:r>
            <a:r>
              <a:rPr lang="en-US" sz="1330" b="0" dirty="0" err="1">
                <a:solidFill>
                  <a:srgbClr val="FFFFFF"/>
                </a:solidFill>
                <a:latin typeface="Proxima Nova"/>
                <a:ea typeface="Proxima Nova"/>
                <a:cs typeface="Proxima Nova"/>
                <a:sym typeface="Proxima Nova"/>
              </a:rPr>
              <a:t>strateji</a:t>
            </a:r>
            <a:r>
              <a:rPr lang="en-US" sz="1330" b="0" dirty="0">
                <a:solidFill>
                  <a:srgbClr val="FFFFFF"/>
                </a:solidFill>
                <a:latin typeface="Proxima Nova"/>
                <a:ea typeface="Proxima Nova"/>
                <a:cs typeface="Proxima Nova"/>
                <a:sym typeface="Proxima Nova"/>
              </a:rPr>
              <a:t> </a:t>
            </a:r>
            <a:r>
              <a:rPr lang="en-US" sz="1330" b="0" dirty="0" err="1">
                <a:solidFill>
                  <a:srgbClr val="FFFFFF"/>
                </a:solidFill>
                <a:latin typeface="Proxima Nova"/>
                <a:ea typeface="Proxima Nova"/>
                <a:cs typeface="Proxima Nova"/>
                <a:sym typeface="Proxima Nova"/>
              </a:rPr>
              <a:t>geliştirme</a:t>
            </a:r>
            <a:r>
              <a:rPr lang="en-US" sz="1330" b="0" dirty="0">
                <a:solidFill>
                  <a:srgbClr val="FFFFFF"/>
                </a:solidFill>
                <a:latin typeface="Proxima Nova"/>
                <a:ea typeface="Proxima Nova"/>
                <a:cs typeface="Proxima Nova"/>
                <a:sym typeface="Proxima Nova"/>
              </a:rPr>
              <a:t>, </a:t>
            </a:r>
            <a:r>
              <a:rPr lang="en-US" sz="1330" b="0" dirty="0" err="1">
                <a:solidFill>
                  <a:srgbClr val="FFFFFF"/>
                </a:solidFill>
                <a:latin typeface="Proxima Nova"/>
                <a:ea typeface="Proxima Nova"/>
                <a:cs typeface="Proxima Nova"/>
                <a:sym typeface="Proxima Nova"/>
              </a:rPr>
              <a:t>dijital</a:t>
            </a:r>
            <a:r>
              <a:rPr lang="en-US" sz="1330" b="0" dirty="0">
                <a:solidFill>
                  <a:srgbClr val="FFFFFF"/>
                </a:solidFill>
                <a:latin typeface="Proxima Nova"/>
                <a:ea typeface="Proxima Nova"/>
                <a:cs typeface="Proxima Nova"/>
                <a:sym typeface="Proxima Nova"/>
              </a:rPr>
              <a:t> </a:t>
            </a:r>
            <a:r>
              <a:rPr lang="en-US" sz="1330" b="0" dirty="0" err="1">
                <a:solidFill>
                  <a:srgbClr val="FFFFFF"/>
                </a:solidFill>
                <a:latin typeface="Proxima Nova"/>
                <a:ea typeface="Proxima Nova"/>
                <a:cs typeface="Proxima Nova"/>
                <a:sym typeface="Proxima Nova"/>
              </a:rPr>
              <a:t>dönüşüm</a:t>
            </a:r>
            <a:r>
              <a:rPr lang="en-US" sz="1330" b="0" dirty="0">
                <a:solidFill>
                  <a:srgbClr val="FFFFFF"/>
                </a:solidFill>
                <a:latin typeface="Proxima Nova"/>
                <a:ea typeface="Proxima Nova"/>
                <a:cs typeface="Proxima Nova"/>
                <a:sym typeface="Proxima Nova"/>
              </a:rPr>
              <a:t>, </a:t>
            </a:r>
            <a:r>
              <a:rPr lang="en-US" sz="1330" b="0" dirty="0" err="1">
                <a:solidFill>
                  <a:srgbClr val="FFFFFF"/>
                </a:solidFill>
                <a:latin typeface="Proxima Nova"/>
                <a:ea typeface="Proxima Nova"/>
                <a:cs typeface="Proxima Nova"/>
                <a:sym typeface="Proxima Nova"/>
              </a:rPr>
              <a:t>tedarik</a:t>
            </a:r>
            <a:r>
              <a:rPr lang="en-US" sz="1330" b="0" dirty="0">
                <a:solidFill>
                  <a:srgbClr val="FFFFFF"/>
                </a:solidFill>
                <a:latin typeface="Proxima Nova"/>
                <a:ea typeface="Proxima Nova"/>
                <a:cs typeface="Proxima Nova"/>
                <a:sym typeface="Proxima Nova"/>
              </a:rPr>
              <a:t> </a:t>
            </a:r>
            <a:r>
              <a:rPr lang="en-US" sz="1330" b="0" dirty="0" err="1">
                <a:solidFill>
                  <a:srgbClr val="FFFFFF"/>
                </a:solidFill>
                <a:latin typeface="Proxima Nova"/>
                <a:ea typeface="Proxima Nova"/>
                <a:cs typeface="Proxima Nova"/>
                <a:sym typeface="Proxima Nova"/>
              </a:rPr>
              <a:t>zinciri</a:t>
            </a:r>
            <a:r>
              <a:rPr lang="en-US" sz="1330" b="0" dirty="0">
                <a:solidFill>
                  <a:srgbClr val="FFFFFF"/>
                </a:solidFill>
                <a:latin typeface="Proxima Nova"/>
                <a:ea typeface="Proxima Nova"/>
                <a:cs typeface="Proxima Nova"/>
                <a:sym typeface="Proxima Nova"/>
              </a:rPr>
              <a:t> </a:t>
            </a:r>
            <a:r>
              <a:rPr lang="en-US" sz="1330" b="0" dirty="0" err="1">
                <a:solidFill>
                  <a:srgbClr val="FFFFFF"/>
                </a:solidFill>
                <a:latin typeface="Proxima Nova"/>
                <a:ea typeface="Proxima Nova"/>
                <a:cs typeface="Proxima Nova"/>
                <a:sym typeface="Proxima Nova"/>
              </a:rPr>
              <a:t>yönetimi</a:t>
            </a:r>
            <a:r>
              <a:rPr lang="en-US" sz="1330" b="0" dirty="0">
                <a:solidFill>
                  <a:srgbClr val="FFFFFF"/>
                </a:solidFill>
                <a:latin typeface="Proxima Nova"/>
                <a:ea typeface="Proxima Nova"/>
                <a:cs typeface="Proxima Nova"/>
                <a:sym typeface="Proxima Nova"/>
              </a:rPr>
              <a:t> </a:t>
            </a:r>
            <a:r>
              <a:rPr lang="en-US" sz="1330" b="0" dirty="0" err="1">
                <a:solidFill>
                  <a:srgbClr val="FFFFFF"/>
                </a:solidFill>
                <a:latin typeface="Proxima Nova"/>
                <a:ea typeface="Proxima Nova"/>
                <a:cs typeface="Proxima Nova"/>
                <a:sym typeface="Proxima Nova"/>
              </a:rPr>
              <a:t>ve</a:t>
            </a:r>
            <a:r>
              <a:rPr lang="en-US" sz="1330" b="0" dirty="0">
                <a:solidFill>
                  <a:srgbClr val="FFFFFF"/>
                </a:solidFill>
                <a:latin typeface="Proxima Nova"/>
                <a:ea typeface="Proxima Nova"/>
                <a:cs typeface="Proxima Nova"/>
                <a:sym typeface="Proxima Nova"/>
              </a:rPr>
              <a:t> </a:t>
            </a:r>
            <a:r>
              <a:rPr lang="en-US" sz="1330" b="0" dirty="0" err="1">
                <a:solidFill>
                  <a:srgbClr val="FFFFFF"/>
                </a:solidFill>
                <a:latin typeface="Proxima Nova"/>
                <a:ea typeface="Proxima Nova"/>
                <a:cs typeface="Proxima Nova"/>
                <a:sym typeface="Proxima Nova"/>
              </a:rPr>
              <a:t>pazar</a:t>
            </a:r>
            <a:r>
              <a:rPr lang="en-US" sz="1330" b="0" dirty="0">
                <a:solidFill>
                  <a:srgbClr val="FFFFFF"/>
                </a:solidFill>
                <a:latin typeface="Proxima Nova"/>
                <a:ea typeface="Proxima Nova"/>
                <a:cs typeface="Proxima Nova"/>
                <a:sym typeface="Proxima Nova"/>
              </a:rPr>
              <a:t> </a:t>
            </a:r>
            <a:r>
              <a:rPr lang="en-US" sz="1330" b="0" dirty="0" err="1">
                <a:solidFill>
                  <a:srgbClr val="FFFFFF"/>
                </a:solidFill>
                <a:latin typeface="Proxima Nova"/>
                <a:ea typeface="Proxima Nova"/>
                <a:cs typeface="Proxima Nova"/>
                <a:sym typeface="Proxima Nova"/>
              </a:rPr>
              <a:t>stratejileri</a:t>
            </a:r>
            <a:r>
              <a:rPr lang="en-US" sz="1330" b="0" dirty="0">
                <a:solidFill>
                  <a:srgbClr val="FFFFFF"/>
                </a:solidFill>
                <a:latin typeface="Proxima Nova"/>
                <a:ea typeface="Proxima Nova"/>
                <a:cs typeface="Proxima Nova"/>
                <a:sym typeface="Proxima Nova"/>
              </a:rPr>
              <a:t> </a:t>
            </a:r>
            <a:r>
              <a:rPr lang="en-US" sz="1330" b="0" dirty="0" err="1">
                <a:solidFill>
                  <a:srgbClr val="FFFFFF"/>
                </a:solidFill>
                <a:latin typeface="Proxima Nova"/>
                <a:ea typeface="Proxima Nova"/>
                <a:cs typeface="Proxima Nova"/>
                <a:sym typeface="Proxima Nova"/>
              </a:rPr>
              <a:t>gibi</a:t>
            </a:r>
            <a:r>
              <a:rPr lang="en-US" sz="1330" b="0" dirty="0">
                <a:solidFill>
                  <a:srgbClr val="FFFFFF"/>
                </a:solidFill>
                <a:latin typeface="Proxima Nova"/>
                <a:ea typeface="Proxima Nova"/>
                <a:cs typeface="Proxima Nova"/>
                <a:sym typeface="Proxima Nova"/>
              </a:rPr>
              <a:t> </a:t>
            </a:r>
            <a:r>
              <a:rPr lang="en-US" sz="1330" b="0" dirty="0" err="1">
                <a:solidFill>
                  <a:srgbClr val="FFFFFF"/>
                </a:solidFill>
                <a:latin typeface="Proxima Nova"/>
                <a:ea typeface="Proxima Nova"/>
                <a:cs typeface="Proxima Nova"/>
                <a:sym typeface="Proxima Nova"/>
              </a:rPr>
              <a:t>birçok</a:t>
            </a:r>
            <a:r>
              <a:rPr lang="en-US" sz="1330" b="0" dirty="0">
                <a:solidFill>
                  <a:srgbClr val="FFFFFF"/>
                </a:solidFill>
                <a:latin typeface="Proxima Nova"/>
                <a:ea typeface="Proxima Nova"/>
                <a:cs typeface="Proxima Nova"/>
                <a:sym typeface="Proxima Nova"/>
              </a:rPr>
              <a:t> </a:t>
            </a:r>
            <a:r>
              <a:rPr lang="en-US" sz="1330" b="0" dirty="0" err="1">
                <a:solidFill>
                  <a:srgbClr val="FFFFFF"/>
                </a:solidFill>
                <a:latin typeface="Proxima Nova"/>
                <a:ea typeface="Proxima Nova"/>
                <a:cs typeface="Proxima Nova"/>
                <a:sym typeface="Proxima Nova"/>
              </a:rPr>
              <a:t>alanda</a:t>
            </a:r>
            <a:r>
              <a:rPr lang="en-US" sz="1330" b="0" dirty="0">
                <a:solidFill>
                  <a:srgbClr val="FFFFFF"/>
                </a:solidFill>
                <a:latin typeface="Proxima Nova"/>
                <a:ea typeface="Proxima Nova"/>
                <a:cs typeface="Proxima Nova"/>
                <a:sym typeface="Proxima Nova"/>
              </a:rPr>
              <a:t> </a:t>
            </a:r>
            <a:r>
              <a:rPr lang="en-US" sz="1330" b="0" dirty="0" err="1">
                <a:solidFill>
                  <a:srgbClr val="FFFFFF"/>
                </a:solidFill>
                <a:latin typeface="Proxima Nova"/>
                <a:ea typeface="Proxima Nova"/>
                <a:cs typeface="Proxima Nova"/>
                <a:sym typeface="Proxima Nova"/>
              </a:rPr>
              <a:t>uzmanlaşmış</a:t>
            </a:r>
            <a:r>
              <a:rPr lang="en-US" sz="1330" b="0" dirty="0">
                <a:solidFill>
                  <a:srgbClr val="FFFFFF"/>
                </a:solidFill>
                <a:latin typeface="Proxima Nova"/>
                <a:ea typeface="Proxima Nova"/>
                <a:cs typeface="Proxima Nova"/>
                <a:sym typeface="Proxima Nova"/>
              </a:rPr>
              <a:t> </a:t>
            </a:r>
            <a:r>
              <a:rPr lang="en-US" sz="1330" b="0" dirty="0" err="1">
                <a:solidFill>
                  <a:srgbClr val="FFFFFF"/>
                </a:solidFill>
                <a:latin typeface="Proxima Nova"/>
                <a:ea typeface="Proxima Nova"/>
                <a:cs typeface="Proxima Nova"/>
                <a:sym typeface="Proxima Nova"/>
              </a:rPr>
              <a:t>olan</a:t>
            </a:r>
            <a:r>
              <a:rPr lang="en-US" sz="1330" b="0" dirty="0">
                <a:solidFill>
                  <a:srgbClr val="FFFFFF"/>
                </a:solidFill>
                <a:latin typeface="Proxima Nova"/>
                <a:ea typeface="Proxima Nova"/>
                <a:cs typeface="Proxima Nova"/>
                <a:sym typeface="Proxima Nova"/>
              </a:rPr>
              <a:t> </a:t>
            </a:r>
            <a:r>
              <a:rPr lang="en-US" sz="1330" b="0" dirty="0" err="1">
                <a:solidFill>
                  <a:srgbClr val="FFFFFF"/>
                </a:solidFill>
                <a:latin typeface="Proxima Nova"/>
                <a:ea typeface="Proxima Nova"/>
                <a:cs typeface="Proxima Nova"/>
                <a:sym typeface="Proxima Nova"/>
              </a:rPr>
              <a:t>Fintegral</a:t>
            </a:r>
            <a:r>
              <a:rPr lang="en-US" sz="1330" b="0" dirty="0">
                <a:solidFill>
                  <a:srgbClr val="FFFFFF"/>
                </a:solidFill>
                <a:latin typeface="Proxima Nova"/>
                <a:ea typeface="Proxima Nova"/>
                <a:cs typeface="Proxima Nova"/>
                <a:sym typeface="Proxima Nova"/>
              </a:rPr>
              <a:t>, </a:t>
            </a:r>
            <a:r>
              <a:rPr lang="en-US" sz="1330" b="0" dirty="0" err="1">
                <a:solidFill>
                  <a:srgbClr val="FFFFFF"/>
                </a:solidFill>
                <a:latin typeface="Proxima Nova"/>
                <a:ea typeface="Proxima Nova"/>
                <a:cs typeface="Proxima Nova"/>
                <a:sym typeface="Proxima Nova"/>
              </a:rPr>
              <a:t>müşterilerine</a:t>
            </a:r>
            <a:r>
              <a:rPr lang="en-US" sz="1330" b="0" dirty="0">
                <a:solidFill>
                  <a:srgbClr val="FFFFFF"/>
                </a:solidFill>
                <a:latin typeface="Proxima Nova"/>
                <a:ea typeface="Proxima Nova"/>
                <a:cs typeface="Proxima Nova"/>
                <a:sym typeface="Proxima Nova"/>
              </a:rPr>
              <a:t> </a:t>
            </a:r>
            <a:r>
              <a:rPr lang="en-US" sz="1330" b="0" dirty="0" err="1">
                <a:solidFill>
                  <a:srgbClr val="FFFFFF"/>
                </a:solidFill>
                <a:latin typeface="Proxima Nova"/>
                <a:ea typeface="Proxima Nova"/>
                <a:cs typeface="Proxima Nova"/>
                <a:sym typeface="Proxima Nova"/>
              </a:rPr>
              <a:t>yenilikçi</a:t>
            </a:r>
            <a:r>
              <a:rPr lang="en-US" sz="1330" b="0" dirty="0">
                <a:solidFill>
                  <a:srgbClr val="FFFFFF"/>
                </a:solidFill>
                <a:latin typeface="Proxima Nova"/>
                <a:ea typeface="Proxima Nova"/>
                <a:cs typeface="Proxima Nova"/>
                <a:sym typeface="Proxima Nova"/>
              </a:rPr>
              <a:t> </a:t>
            </a:r>
            <a:r>
              <a:rPr lang="en-US" sz="1330" b="0" dirty="0" err="1">
                <a:solidFill>
                  <a:srgbClr val="FFFFFF"/>
                </a:solidFill>
                <a:latin typeface="Proxima Nova"/>
                <a:ea typeface="Proxima Nova"/>
                <a:cs typeface="Proxima Nova"/>
                <a:sym typeface="Proxima Nova"/>
              </a:rPr>
              <a:t>ve</a:t>
            </a:r>
            <a:r>
              <a:rPr lang="en-US" sz="1330" b="0" dirty="0">
                <a:solidFill>
                  <a:srgbClr val="FFFFFF"/>
                </a:solidFill>
                <a:latin typeface="Proxima Nova"/>
                <a:ea typeface="Proxima Nova"/>
                <a:cs typeface="Proxima Nova"/>
                <a:sym typeface="Proxima Nova"/>
              </a:rPr>
              <a:t> </a:t>
            </a:r>
            <a:r>
              <a:rPr lang="en-US" sz="1330" b="0" dirty="0" err="1">
                <a:solidFill>
                  <a:srgbClr val="FFFFFF"/>
                </a:solidFill>
                <a:latin typeface="Proxima Nova"/>
                <a:ea typeface="Proxima Nova"/>
                <a:cs typeface="Proxima Nova"/>
                <a:sym typeface="Proxima Nova"/>
              </a:rPr>
              <a:t>sürdürülebilir</a:t>
            </a:r>
            <a:r>
              <a:rPr lang="en-US" sz="1330" b="0" dirty="0">
                <a:solidFill>
                  <a:srgbClr val="FFFFFF"/>
                </a:solidFill>
                <a:latin typeface="Proxima Nova"/>
                <a:ea typeface="Proxima Nova"/>
                <a:cs typeface="Proxima Nova"/>
                <a:sym typeface="Proxima Nova"/>
              </a:rPr>
              <a:t> </a:t>
            </a:r>
            <a:r>
              <a:rPr lang="en-US" sz="1330" b="0" dirty="0" err="1">
                <a:solidFill>
                  <a:srgbClr val="FFFFFF"/>
                </a:solidFill>
                <a:latin typeface="Proxima Nova"/>
                <a:ea typeface="Proxima Nova"/>
                <a:cs typeface="Proxima Nova"/>
                <a:sym typeface="Proxima Nova"/>
              </a:rPr>
              <a:t>çözümlerle</a:t>
            </a:r>
            <a:r>
              <a:rPr lang="en-US" sz="1330" b="0" dirty="0">
                <a:solidFill>
                  <a:srgbClr val="FFFFFF"/>
                </a:solidFill>
                <a:latin typeface="Proxima Nova"/>
                <a:ea typeface="Proxima Nova"/>
                <a:cs typeface="Proxima Nova"/>
                <a:sym typeface="Proxima Nova"/>
              </a:rPr>
              <a:t> </a:t>
            </a:r>
            <a:r>
              <a:rPr lang="en-US" sz="1330" b="0" dirty="0" err="1">
                <a:solidFill>
                  <a:srgbClr val="FFFFFF"/>
                </a:solidFill>
                <a:latin typeface="Proxima Nova"/>
                <a:ea typeface="Proxima Nova"/>
                <a:cs typeface="Proxima Nova"/>
                <a:sym typeface="Proxima Nova"/>
              </a:rPr>
              <a:t>iş</a:t>
            </a:r>
            <a:r>
              <a:rPr lang="en-US" sz="1330" b="0" dirty="0">
                <a:solidFill>
                  <a:srgbClr val="FFFFFF"/>
                </a:solidFill>
                <a:latin typeface="Proxima Nova"/>
                <a:ea typeface="Proxima Nova"/>
                <a:cs typeface="Proxima Nova"/>
                <a:sym typeface="Proxima Nova"/>
              </a:rPr>
              <a:t> </a:t>
            </a:r>
            <a:r>
              <a:rPr lang="en-US" sz="1330" b="0" dirty="0" err="1">
                <a:solidFill>
                  <a:srgbClr val="FFFFFF"/>
                </a:solidFill>
                <a:latin typeface="Proxima Nova"/>
                <a:ea typeface="Proxima Nova"/>
                <a:cs typeface="Proxima Nova"/>
                <a:sym typeface="Proxima Nova"/>
              </a:rPr>
              <a:t>süreçlerini</a:t>
            </a:r>
            <a:r>
              <a:rPr lang="en-US" sz="1330" b="0" dirty="0">
                <a:solidFill>
                  <a:srgbClr val="FFFFFF"/>
                </a:solidFill>
                <a:latin typeface="Proxima Nova"/>
                <a:ea typeface="Proxima Nova"/>
                <a:cs typeface="Proxima Nova"/>
                <a:sym typeface="Proxima Nova"/>
              </a:rPr>
              <a:t> </a:t>
            </a:r>
            <a:r>
              <a:rPr lang="en-US" sz="1330" b="0" dirty="0" err="1">
                <a:solidFill>
                  <a:srgbClr val="FFFFFF"/>
                </a:solidFill>
                <a:latin typeface="Proxima Nova"/>
                <a:ea typeface="Proxima Nova"/>
                <a:cs typeface="Proxima Nova"/>
                <a:sym typeface="Proxima Nova"/>
              </a:rPr>
              <a:t>iyileştirme</a:t>
            </a:r>
            <a:r>
              <a:rPr lang="en-US" sz="1330" b="0" dirty="0">
                <a:solidFill>
                  <a:srgbClr val="FFFFFF"/>
                </a:solidFill>
                <a:latin typeface="Proxima Nova"/>
                <a:ea typeface="Proxima Nova"/>
                <a:cs typeface="Proxima Nova"/>
                <a:sym typeface="Proxima Nova"/>
              </a:rPr>
              <a:t> </a:t>
            </a:r>
            <a:r>
              <a:rPr lang="en-US" sz="1330" b="0" dirty="0" err="1">
                <a:solidFill>
                  <a:srgbClr val="FFFFFF"/>
                </a:solidFill>
                <a:latin typeface="Proxima Nova"/>
                <a:ea typeface="Proxima Nova"/>
                <a:cs typeface="Proxima Nova"/>
                <a:sym typeface="Proxima Nova"/>
              </a:rPr>
              <a:t>imkanı</a:t>
            </a:r>
            <a:r>
              <a:rPr lang="en-US" sz="1330" b="0" dirty="0">
                <a:solidFill>
                  <a:srgbClr val="FFFFFF"/>
                </a:solidFill>
                <a:latin typeface="Proxima Nova"/>
                <a:ea typeface="Proxima Nova"/>
                <a:cs typeface="Proxima Nova"/>
                <a:sym typeface="Proxima Nova"/>
              </a:rPr>
              <a:t> </a:t>
            </a:r>
            <a:r>
              <a:rPr lang="en-US" sz="1330" b="0" dirty="0" err="1">
                <a:solidFill>
                  <a:srgbClr val="FFFFFF"/>
                </a:solidFill>
                <a:latin typeface="Proxima Nova"/>
                <a:ea typeface="Proxima Nova"/>
                <a:cs typeface="Proxima Nova"/>
                <a:sym typeface="Proxima Nova"/>
              </a:rPr>
              <a:t>sağlar</a:t>
            </a:r>
            <a:r>
              <a:rPr lang="en-US" sz="1330" b="0" dirty="0">
                <a:solidFill>
                  <a:srgbClr val="FFFFFF"/>
                </a:solidFill>
                <a:latin typeface="Proxima Nova"/>
                <a:ea typeface="Proxima Nova"/>
                <a:cs typeface="Proxima Nova"/>
                <a:sym typeface="Proxima Nova"/>
              </a:rPr>
              <a:t>.</a:t>
            </a:r>
            <a:endParaRPr lang="en-US" sz="1330" dirty="0"/>
          </a:p>
          <a:p>
            <a:pPr marL="0" marR="0" lvl="0" indent="0" algn="r" rtl="0">
              <a:lnSpc>
                <a:spcPct val="134583"/>
              </a:lnSpc>
              <a:spcBef>
                <a:spcPts val="0"/>
              </a:spcBef>
              <a:spcAft>
                <a:spcPts val="0"/>
              </a:spcAft>
              <a:buNone/>
            </a:pPr>
            <a:endParaRPr lang="en-US" sz="1330" b="0" dirty="0">
              <a:solidFill>
                <a:srgbClr val="FFFFFF"/>
              </a:solidFill>
              <a:latin typeface="Proxima Nova"/>
              <a:ea typeface="Proxima Nova"/>
              <a:cs typeface="Proxima Nova"/>
              <a:sym typeface="Proxima Nova"/>
            </a:endParaRPr>
          </a:p>
          <a:p>
            <a:pPr marL="0" marR="0" lvl="0" indent="0" algn="r" rtl="0">
              <a:lnSpc>
                <a:spcPct val="134583"/>
              </a:lnSpc>
              <a:spcBef>
                <a:spcPts val="0"/>
              </a:spcBef>
              <a:spcAft>
                <a:spcPts val="0"/>
              </a:spcAft>
              <a:buNone/>
            </a:pPr>
            <a:r>
              <a:rPr lang="en-US" sz="1330" b="0" dirty="0" err="1">
                <a:solidFill>
                  <a:srgbClr val="FFFFFF"/>
                </a:solidFill>
                <a:latin typeface="Proxima Nova"/>
                <a:ea typeface="Proxima Nova"/>
                <a:cs typeface="Proxima Nova"/>
                <a:sym typeface="Proxima Nova"/>
              </a:rPr>
              <a:t>Fintegral</a:t>
            </a:r>
            <a:r>
              <a:rPr lang="en-US" sz="1330" b="0" dirty="0">
                <a:solidFill>
                  <a:srgbClr val="FFFFFF"/>
                </a:solidFill>
                <a:latin typeface="Proxima Nova"/>
                <a:ea typeface="Proxima Nova"/>
                <a:cs typeface="Proxima Nova"/>
                <a:sym typeface="Proxima Nova"/>
              </a:rPr>
              <a:t> Consulting, </a:t>
            </a:r>
            <a:r>
              <a:rPr lang="en-US" sz="1330" b="0" dirty="0" err="1">
                <a:solidFill>
                  <a:srgbClr val="FFFFFF"/>
                </a:solidFill>
                <a:latin typeface="Proxima Nova"/>
                <a:ea typeface="Proxima Nova"/>
                <a:cs typeface="Proxima Nova"/>
                <a:sym typeface="Proxima Nova"/>
              </a:rPr>
              <a:t>deneyimiyle</a:t>
            </a:r>
            <a:r>
              <a:rPr lang="en-US" sz="1330" b="0" dirty="0">
                <a:solidFill>
                  <a:srgbClr val="FFFFFF"/>
                </a:solidFill>
                <a:latin typeface="Proxima Nova"/>
                <a:ea typeface="Proxima Nova"/>
                <a:cs typeface="Proxima Nova"/>
                <a:sym typeface="Proxima Nova"/>
              </a:rPr>
              <a:t> </a:t>
            </a:r>
            <a:r>
              <a:rPr lang="en-US" sz="1330" b="0" dirty="0" err="1">
                <a:solidFill>
                  <a:srgbClr val="FFFFFF"/>
                </a:solidFill>
                <a:latin typeface="Proxima Nova"/>
                <a:ea typeface="Proxima Nova"/>
                <a:cs typeface="Proxima Nova"/>
                <a:sym typeface="Proxima Nova"/>
              </a:rPr>
              <a:t>iş</a:t>
            </a:r>
            <a:r>
              <a:rPr lang="en-US" sz="1330" b="0" dirty="0">
                <a:solidFill>
                  <a:srgbClr val="FFFFFF"/>
                </a:solidFill>
                <a:latin typeface="Proxima Nova"/>
                <a:ea typeface="Proxima Nova"/>
                <a:cs typeface="Proxima Nova"/>
                <a:sym typeface="Proxima Nova"/>
              </a:rPr>
              <a:t> </a:t>
            </a:r>
            <a:r>
              <a:rPr lang="en-US" sz="1330" b="0" dirty="0" err="1">
                <a:solidFill>
                  <a:srgbClr val="FFFFFF"/>
                </a:solidFill>
                <a:latin typeface="Proxima Nova"/>
                <a:ea typeface="Proxima Nova"/>
                <a:cs typeface="Proxima Nova"/>
                <a:sym typeface="Proxima Nova"/>
              </a:rPr>
              <a:t>dünyasında</a:t>
            </a:r>
            <a:r>
              <a:rPr lang="en-US" sz="1330" b="0" dirty="0">
                <a:solidFill>
                  <a:srgbClr val="FFFFFF"/>
                </a:solidFill>
                <a:latin typeface="Proxima Nova"/>
                <a:ea typeface="Proxima Nova"/>
                <a:cs typeface="Proxima Nova"/>
                <a:sym typeface="Proxima Nova"/>
              </a:rPr>
              <a:t> </a:t>
            </a:r>
            <a:r>
              <a:rPr lang="en-US" sz="1330" b="0" dirty="0" err="1">
                <a:solidFill>
                  <a:srgbClr val="FFFFFF"/>
                </a:solidFill>
                <a:latin typeface="Proxima Nova"/>
                <a:ea typeface="Proxima Nova"/>
                <a:cs typeface="Proxima Nova"/>
                <a:sym typeface="Proxima Nova"/>
              </a:rPr>
              <a:t>sürdürülebilir</a:t>
            </a:r>
            <a:r>
              <a:rPr lang="en-US" sz="1330" b="0" dirty="0">
                <a:solidFill>
                  <a:srgbClr val="FFFFFF"/>
                </a:solidFill>
                <a:latin typeface="Proxima Nova"/>
                <a:ea typeface="Proxima Nova"/>
                <a:cs typeface="Proxima Nova"/>
                <a:sym typeface="Proxima Nova"/>
              </a:rPr>
              <a:t> </a:t>
            </a:r>
            <a:r>
              <a:rPr lang="en-US" sz="1330" b="0" dirty="0" err="1">
                <a:solidFill>
                  <a:srgbClr val="FFFFFF"/>
                </a:solidFill>
                <a:latin typeface="Proxima Nova"/>
                <a:ea typeface="Proxima Nova"/>
                <a:cs typeface="Proxima Nova"/>
                <a:sym typeface="Proxima Nova"/>
              </a:rPr>
              <a:t>büyüme</a:t>
            </a:r>
            <a:r>
              <a:rPr lang="en-US" sz="1330" b="0" dirty="0">
                <a:solidFill>
                  <a:srgbClr val="FFFFFF"/>
                </a:solidFill>
                <a:latin typeface="Proxima Nova"/>
                <a:ea typeface="Proxima Nova"/>
                <a:cs typeface="Proxima Nova"/>
                <a:sym typeface="Proxima Nova"/>
              </a:rPr>
              <a:t> </a:t>
            </a:r>
            <a:r>
              <a:rPr lang="en-US" sz="1330" b="0" dirty="0" err="1">
                <a:solidFill>
                  <a:srgbClr val="FFFFFF"/>
                </a:solidFill>
                <a:latin typeface="Proxima Nova"/>
                <a:ea typeface="Proxima Nova"/>
                <a:cs typeface="Proxima Nova"/>
                <a:sym typeface="Proxima Nova"/>
              </a:rPr>
              <a:t>ve</a:t>
            </a:r>
            <a:r>
              <a:rPr lang="en-US" sz="1330" b="0" dirty="0">
                <a:solidFill>
                  <a:srgbClr val="FFFFFF"/>
                </a:solidFill>
                <a:latin typeface="Proxima Nova"/>
                <a:ea typeface="Proxima Nova"/>
                <a:cs typeface="Proxima Nova"/>
                <a:sym typeface="Proxima Nova"/>
              </a:rPr>
              <a:t> </a:t>
            </a:r>
            <a:r>
              <a:rPr lang="en-US" sz="1330" b="0" dirty="0" err="1">
                <a:solidFill>
                  <a:srgbClr val="FFFFFF"/>
                </a:solidFill>
                <a:latin typeface="Proxima Nova"/>
                <a:ea typeface="Proxima Nova"/>
                <a:cs typeface="Proxima Nova"/>
                <a:sym typeface="Proxima Nova"/>
              </a:rPr>
              <a:t>başarıya</a:t>
            </a:r>
            <a:r>
              <a:rPr lang="en-US" sz="1330" b="0" dirty="0">
                <a:solidFill>
                  <a:srgbClr val="FFFFFF"/>
                </a:solidFill>
                <a:latin typeface="Proxima Nova"/>
                <a:ea typeface="Proxima Nova"/>
                <a:cs typeface="Proxima Nova"/>
                <a:sym typeface="Proxima Nova"/>
              </a:rPr>
              <a:t> </a:t>
            </a:r>
            <a:r>
              <a:rPr lang="en-US" sz="1330" b="0" dirty="0" err="1">
                <a:solidFill>
                  <a:srgbClr val="FFFFFF"/>
                </a:solidFill>
                <a:latin typeface="Proxima Nova"/>
                <a:ea typeface="Proxima Nova"/>
                <a:cs typeface="Proxima Nova"/>
                <a:sym typeface="Proxima Nova"/>
              </a:rPr>
              <a:t>odaklanan</a:t>
            </a:r>
            <a:r>
              <a:rPr lang="en-US" sz="1330" b="0" dirty="0">
                <a:solidFill>
                  <a:srgbClr val="FFFFFF"/>
                </a:solidFill>
                <a:latin typeface="Proxima Nova"/>
                <a:ea typeface="Proxima Nova"/>
                <a:cs typeface="Proxima Nova"/>
                <a:sym typeface="Proxima Nova"/>
              </a:rPr>
              <a:t> </a:t>
            </a:r>
            <a:r>
              <a:rPr lang="en-US" sz="1330" b="0" dirty="0" err="1">
                <a:solidFill>
                  <a:srgbClr val="FFFFFF"/>
                </a:solidFill>
                <a:latin typeface="Proxima Nova"/>
                <a:ea typeface="Proxima Nova"/>
                <a:cs typeface="Proxima Nova"/>
                <a:sym typeface="Proxima Nova"/>
              </a:rPr>
              <a:t>çözümler</a:t>
            </a:r>
            <a:r>
              <a:rPr lang="en-US" sz="1330" b="0" dirty="0">
                <a:solidFill>
                  <a:srgbClr val="FFFFFF"/>
                </a:solidFill>
                <a:latin typeface="Proxima Nova"/>
                <a:ea typeface="Proxima Nova"/>
                <a:cs typeface="Proxima Nova"/>
                <a:sym typeface="Proxima Nova"/>
              </a:rPr>
              <a:t> </a:t>
            </a:r>
            <a:r>
              <a:rPr lang="en-US" sz="1330" b="0" dirty="0" err="1">
                <a:solidFill>
                  <a:srgbClr val="FFFFFF"/>
                </a:solidFill>
                <a:latin typeface="Proxima Nova"/>
                <a:ea typeface="Proxima Nova"/>
                <a:cs typeface="Proxima Nova"/>
                <a:sym typeface="Proxima Nova"/>
              </a:rPr>
              <a:t>sunar</a:t>
            </a:r>
            <a:r>
              <a:rPr lang="en-US" sz="1330" b="0" dirty="0">
                <a:solidFill>
                  <a:srgbClr val="FFFFFF"/>
                </a:solidFill>
                <a:latin typeface="Proxima Nova"/>
                <a:ea typeface="Proxima Nova"/>
                <a:cs typeface="Proxima Nova"/>
                <a:sym typeface="Proxima Nova"/>
              </a:rPr>
              <a:t>. </a:t>
            </a:r>
            <a:r>
              <a:rPr lang="en-US" sz="1330" b="0" dirty="0" err="1">
                <a:solidFill>
                  <a:srgbClr val="FFFFFF"/>
                </a:solidFill>
                <a:latin typeface="Proxima Nova"/>
                <a:ea typeface="Proxima Nova"/>
                <a:cs typeface="Proxima Nova"/>
                <a:sym typeface="Proxima Nova"/>
              </a:rPr>
              <a:t>Uzman</a:t>
            </a:r>
            <a:r>
              <a:rPr lang="en-US" sz="1330" b="0" dirty="0">
                <a:solidFill>
                  <a:srgbClr val="FFFFFF"/>
                </a:solidFill>
                <a:latin typeface="Proxima Nova"/>
                <a:ea typeface="Proxima Nova"/>
                <a:cs typeface="Proxima Nova"/>
                <a:sym typeface="Proxima Nova"/>
              </a:rPr>
              <a:t> </a:t>
            </a:r>
            <a:r>
              <a:rPr lang="en-US" sz="1330" b="0" dirty="0" err="1">
                <a:solidFill>
                  <a:srgbClr val="FFFFFF"/>
                </a:solidFill>
                <a:latin typeface="Proxima Nova"/>
                <a:ea typeface="Proxima Nova"/>
                <a:cs typeface="Proxima Nova"/>
                <a:sym typeface="Proxima Nova"/>
              </a:rPr>
              <a:t>ekibimiz</a:t>
            </a:r>
            <a:r>
              <a:rPr lang="en-US" sz="1330" b="0" dirty="0">
                <a:solidFill>
                  <a:srgbClr val="FFFFFF"/>
                </a:solidFill>
                <a:latin typeface="Proxima Nova"/>
                <a:ea typeface="Proxima Nova"/>
                <a:cs typeface="Proxima Nova"/>
                <a:sym typeface="Proxima Nova"/>
              </a:rPr>
              <a:t>, her </a:t>
            </a:r>
            <a:r>
              <a:rPr lang="en-US" sz="1330" b="0" dirty="0" err="1">
                <a:solidFill>
                  <a:srgbClr val="FFFFFF"/>
                </a:solidFill>
                <a:latin typeface="Proxima Nova"/>
                <a:ea typeface="Proxima Nova"/>
                <a:cs typeface="Proxima Nova"/>
                <a:sym typeface="Proxima Nova"/>
              </a:rPr>
              <a:t>projede</a:t>
            </a:r>
            <a:r>
              <a:rPr lang="en-US" sz="1330" b="0" dirty="0">
                <a:solidFill>
                  <a:srgbClr val="FFFFFF"/>
                </a:solidFill>
                <a:latin typeface="Proxima Nova"/>
                <a:ea typeface="Proxima Nova"/>
                <a:cs typeface="Proxima Nova"/>
                <a:sym typeface="Proxima Nova"/>
              </a:rPr>
              <a:t> </a:t>
            </a:r>
            <a:r>
              <a:rPr lang="en-US" sz="1330" b="0" dirty="0" err="1">
                <a:solidFill>
                  <a:srgbClr val="FFFFFF"/>
                </a:solidFill>
                <a:latin typeface="Proxima Nova"/>
                <a:ea typeface="Proxima Nova"/>
                <a:cs typeface="Proxima Nova"/>
                <a:sym typeface="Proxima Nova"/>
              </a:rPr>
              <a:t>titizlikle</a:t>
            </a:r>
            <a:r>
              <a:rPr lang="en-US" sz="1330" b="0" dirty="0">
                <a:solidFill>
                  <a:srgbClr val="FFFFFF"/>
                </a:solidFill>
                <a:latin typeface="Proxima Nova"/>
                <a:ea typeface="Proxima Nova"/>
                <a:cs typeface="Proxima Nova"/>
                <a:sym typeface="Proxima Nova"/>
              </a:rPr>
              <a:t> </a:t>
            </a:r>
            <a:r>
              <a:rPr lang="en-US" sz="1330" b="0" dirty="0" err="1">
                <a:solidFill>
                  <a:srgbClr val="FFFFFF"/>
                </a:solidFill>
                <a:latin typeface="Proxima Nova"/>
                <a:ea typeface="Proxima Nova"/>
                <a:cs typeface="Proxima Nova"/>
                <a:sym typeface="Proxima Nova"/>
              </a:rPr>
              <a:t>çalışarak</a:t>
            </a:r>
            <a:r>
              <a:rPr lang="en-US" sz="1330" b="0" dirty="0">
                <a:solidFill>
                  <a:srgbClr val="FFFFFF"/>
                </a:solidFill>
                <a:latin typeface="Proxima Nova"/>
                <a:ea typeface="Proxima Nova"/>
                <a:cs typeface="Proxima Nova"/>
                <a:sym typeface="Proxima Nova"/>
              </a:rPr>
              <a:t> </a:t>
            </a:r>
            <a:r>
              <a:rPr lang="en-US" sz="1330" b="0" dirty="0" err="1">
                <a:solidFill>
                  <a:srgbClr val="FFFFFF"/>
                </a:solidFill>
                <a:latin typeface="Proxima Nova"/>
                <a:ea typeface="Proxima Nova"/>
                <a:cs typeface="Proxima Nova"/>
                <a:sym typeface="Proxima Nova"/>
              </a:rPr>
              <a:t>müşteri</a:t>
            </a:r>
            <a:r>
              <a:rPr lang="en-US" sz="1330" b="0" dirty="0">
                <a:solidFill>
                  <a:srgbClr val="FFFFFF"/>
                </a:solidFill>
                <a:latin typeface="Proxima Nova"/>
                <a:ea typeface="Proxima Nova"/>
                <a:cs typeface="Proxima Nova"/>
                <a:sym typeface="Proxima Nova"/>
              </a:rPr>
              <a:t> </a:t>
            </a:r>
            <a:r>
              <a:rPr lang="en-US" sz="1330" b="0" dirty="0" err="1">
                <a:solidFill>
                  <a:srgbClr val="FFFFFF"/>
                </a:solidFill>
                <a:latin typeface="Proxima Nova"/>
                <a:ea typeface="Proxima Nova"/>
                <a:cs typeface="Proxima Nova"/>
                <a:sym typeface="Proxima Nova"/>
              </a:rPr>
              <a:t>odaklı</a:t>
            </a:r>
            <a:r>
              <a:rPr lang="en-US" sz="1330" b="0" dirty="0">
                <a:solidFill>
                  <a:srgbClr val="FFFFFF"/>
                </a:solidFill>
                <a:latin typeface="Proxima Nova"/>
                <a:ea typeface="Proxima Nova"/>
                <a:cs typeface="Proxima Nova"/>
                <a:sym typeface="Proxima Nova"/>
              </a:rPr>
              <a:t> </a:t>
            </a:r>
            <a:r>
              <a:rPr lang="en-US" sz="1330" b="0" dirty="0" err="1">
                <a:solidFill>
                  <a:srgbClr val="FFFFFF"/>
                </a:solidFill>
                <a:latin typeface="Proxima Nova"/>
                <a:ea typeface="Proxima Nova"/>
                <a:cs typeface="Proxima Nova"/>
                <a:sym typeface="Proxima Nova"/>
              </a:rPr>
              <a:t>stratejiler</a:t>
            </a:r>
            <a:r>
              <a:rPr lang="en-US" sz="1330" b="0" dirty="0">
                <a:solidFill>
                  <a:srgbClr val="FFFFFF"/>
                </a:solidFill>
                <a:latin typeface="Proxima Nova"/>
                <a:ea typeface="Proxima Nova"/>
                <a:cs typeface="Proxima Nova"/>
                <a:sym typeface="Proxima Nova"/>
              </a:rPr>
              <a:t> </a:t>
            </a:r>
            <a:r>
              <a:rPr lang="en-US" sz="1330" b="0" dirty="0" err="1">
                <a:solidFill>
                  <a:srgbClr val="FFFFFF"/>
                </a:solidFill>
                <a:latin typeface="Proxima Nova"/>
                <a:ea typeface="Proxima Nova"/>
                <a:cs typeface="Proxima Nova"/>
                <a:sym typeface="Proxima Nova"/>
              </a:rPr>
              <a:t>geliştirir</a:t>
            </a:r>
            <a:r>
              <a:rPr lang="en-US" sz="1330" b="0" dirty="0">
                <a:solidFill>
                  <a:srgbClr val="FFFFFF"/>
                </a:solidFill>
                <a:latin typeface="Proxima Nova"/>
                <a:ea typeface="Proxima Nova"/>
                <a:cs typeface="Proxima Nova"/>
                <a:sym typeface="Proxima Nova"/>
              </a:rPr>
              <a:t> </a:t>
            </a:r>
            <a:r>
              <a:rPr lang="en-US" sz="1330" b="0" dirty="0" err="1">
                <a:solidFill>
                  <a:srgbClr val="FFFFFF"/>
                </a:solidFill>
                <a:latin typeface="Proxima Nova"/>
                <a:ea typeface="Proxima Nova"/>
                <a:cs typeface="Proxima Nova"/>
                <a:sym typeface="Proxima Nova"/>
              </a:rPr>
              <a:t>ve</a:t>
            </a:r>
            <a:r>
              <a:rPr lang="en-US" sz="1330" b="0" dirty="0">
                <a:solidFill>
                  <a:srgbClr val="FFFFFF"/>
                </a:solidFill>
                <a:latin typeface="Proxima Nova"/>
                <a:ea typeface="Proxima Nova"/>
                <a:cs typeface="Proxima Nova"/>
                <a:sym typeface="Proxima Nova"/>
              </a:rPr>
              <a:t> </a:t>
            </a:r>
            <a:r>
              <a:rPr lang="en-US" sz="1330" b="0" dirty="0" err="1">
                <a:solidFill>
                  <a:srgbClr val="FFFFFF"/>
                </a:solidFill>
                <a:latin typeface="Proxima Nova"/>
                <a:ea typeface="Proxima Nova"/>
                <a:cs typeface="Proxima Nova"/>
                <a:sym typeface="Proxima Nova"/>
              </a:rPr>
              <a:t>işletmenizin</a:t>
            </a:r>
            <a:r>
              <a:rPr lang="en-US" sz="1330" b="0" dirty="0">
                <a:solidFill>
                  <a:srgbClr val="FFFFFF"/>
                </a:solidFill>
                <a:latin typeface="Proxima Nova"/>
                <a:ea typeface="Proxima Nova"/>
                <a:cs typeface="Proxima Nova"/>
                <a:sym typeface="Proxima Nova"/>
              </a:rPr>
              <a:t> </a:t>
            </a:r>
            <a:r>
              <a:rPr lang="en-US" sz="1330" b="0" dirty="0" err="1">
                <a:solidFill>
                  <a:srgbClr val="FFFFFF"/>
                </a:solidFill>
                <a:latin typeface="Proxima Nova"/>
                <a:ea typeface="Proxima Nova"/>
                <a:cs typeface="Proxima Nova"/>
                <a:sym typeface="Proxima Nova"/>
              </a:rPr>
              <a:t>kârlılığını</a:t>
            </a:r>
            <a:r>
              <a:rPr lang="en-US" sz="1330" b="0" dirty="0">
                <a:solidFill>
                  <a:srgbClr val="FFFFFF"/>
                </a:solidFill>
                <a:latin typeface="Proxima Nova"/>
                <a:ea typeface="Proxima Nova"/>
                <a:cs typeface="Proxima Nova"/>
                <a:sym typeface="Proxima Nova"/>
              </a:rPr>
              <a:t> </a:t>
            </a:r>
            <a:r>
              <a:rPr lang="en-US" sz="1330" b="0" dirty="0" err="1">
                <a:solidFill>
                  <a:srgbClr val="FFFFFF"/>
                </a:solidFill>
                <a:latin typeface="Proxima Nova"/>
                <a:ea typeface="Proxima Nova"/>
                <a:cs typeface="Proxima Nova"/>
                <a:sym typeface="Proxima Nova"/>
              </a:rPr>
              <a:t>artırmak</a:t>
            </a:r>
            <a:r>
              <a:rPr lang="en-US" sz="1330" b="0" dirty="0">
                <a:solidFill>
                  <a:srgbClr val="FFFFFF"/>
                </a:solidFill>
                <a:latin typeface="Proxima Nova"/>
                <a:ea typeface="Proxima Nova"/>
                <a:cs typeface="Proxima Nova"/>
                <a:sym typeface="Proxima Nova"/>
              </a:rPr>
              <a:t>, </a:t>
            </a:r>
            <a:r>
              <a:rPr lang="en-US" sz="1330" b="0" dirty="0" err="1">
                <a:solidFill>
                  <a:srgbClr val="FFFFFF"/>
                </a:solidFill>
                <a:latin typeface="Proxima Nova"/>
                <a:ea typeface="Proxima Nova"/>
                <a:cs typeface="Proxima Nova"/>
                <a:sym typeface="Proxima Nova"/>
              </a:rPr>
              <a:t>pazar</a:t>
            </a:r>
            <a:r>
              <a:rPr lang="en-US" sz="1330" b="0" dirty="0">
                <a:solidFill>
                  <a:srgbClr val="FFFFFF"/>
                </a:solidFill>
                <a:latin typeface="Proxima Nova"/>
                <a:ea typeface="Proxima Nova"/>
                <a:cs typeface="Proxima Nova"/>
                <a:sym typeface="Proxima Nova"/>
              </a:rPr>
              <a:t> </a:t>
            </a:r>
            <a:r>
              <a:rPr lang="en-US" sz="1330" b="0" dirty="0" err="1">
                <a:solidFill>
                  <a:srgbClr val="FFFFFF"/>
                </a:solidFill>
                <a:latin typeface="Proxima Nova"/>
                <a:ea typeface="Proxima Nova"/>
                <a:cs typeface="Proxima Nova"/>
                <a:sym typeface="Proxima Nova"/>
              </a:rPr>
              <a:t>payınızı</a:t>
            </a:r>
            <a:r>
              <a:rPr lang="en-US" sz="1330" b="0" dirty="0">
                <a:solidFill>
                  <a:srgbClr val="FFFFFF"/>
                </a:solidFill>
                <a:latin typeface="Proxima Nova"/>
                <a:ea typeface="Proxima Nova"/>
                <a:cs typeface="Proxima Nova"/>
                <a:sym typeface="Proxima Nova"/>
              </a:rPr>
              <a:t> </a:t>
            </a:r>
            <a:r>
              <a:rPr lang="en-US" sz="1330" b="0" dirty="0" err="1">
                <a:solidFill>
                  <a:srgbClr val="FFFFFF"/>
                </a:solidFill>
                <a:latin typeface="Proxima Nova"/>
                <a:ea typeface="Proxima Nova"/>
                <a:cs typeface="Proxima Nova"/>
                <a:sym typeface="Proxima Nova"/>
              </a:rPr>
              <a:t>genişletmek</a:t>
            </a:r>
            <a:r>
              <a:rPr lang="en-US" sz="1330" b="0" dirty="0">
                <a:solidFill>
                  <a:srgbClr val="FFFFFF"/>
                </a:solidFill>
                <a:latin typeface="Proxima Nova"/>
                <a:ea typeface="Proxima Nova"/>
                <a:cs typeface="Proxima Nova"/>
                <a:sym typeface="Proxima Nova"/>
              </a:rPr>
              <a:t> </a:t>
            </a:r>
            <a:r>
              <a:rPr lang="en-US" sz="1330" b="0" dirty="0" err="1">
                <a:solidFill>
                  <a:srgbClr val="FFFFFF"/>
                </a:solidFill>
                <a:latin typeface="Proxima Nova"/>
                <a:ea typeface="Proxima Nova"/>
                <a:cs typeface="Proxima Nova"/>
                <a:sym typeface="Proxima Nova"/>
              </a:rPr>
              <a:t>ve</a:t>
            </a:r>
            <a:r>
              <a:rPr lang="en-US" sz="1330" b="0" dirty="0">
                <a:solidFill>
                  <a:srgbClr val="FFFFFF"/>
                </a:solidFill>
                <a:latin typeface="Proxima Nova"/>
                <a:ea typeface="Proxima Nova"/>
                <a:cs typeface="Proxima Nova"/>
                <a:sym typeface="Proxima Nova"/>
              </a:rPr>
              <a:t> </a:t>
            </a:r>
            <a:r>
              <a:rPr lang="en-US" sz="1330" b="0" dirty="0" err="1">
                <a:solidFill>
                  <a:srgbClr val="FFFFFF"/>
                </a:solidFill>
                <a:latin typeface="Proxima Nova"/>
                <a:ea typeface="Proxima Nova"/>
                <a:cs typeface="Proxima Nova"/>
                <a:sym typeface="Proxima Nova"/>
              </a:rPr>
              <a:t>operasyonel</a:t>
            </a:r>
            <a:r>
              <a:rPr lang="en-US" sz="1330" b="0" dirty="0">
                <a:solidFill>
                  <a:srgbClr val="FFFFFF"/>
                </a:solidFill>
                <a:latin typeface="Proxima Nova"/>
                <a:ea typeface="Proxima Nova"/>
                <a:cs typeface="Proxima Nova"/>
                <a:sym typeface="Proxima Nova"/>
              </a:rPr>
              <a:t> </a:t>
            </a:r>
            <a:r>
              <a:rPr lang="en-US" sz="1330" b="0" dirty="0" err="1">
                <a:solidFill>
                  <a:srgbClr val="FFFFFF"/>
                </a:solidFill>
                <a:latin typeface="Proxima Nova"/>
                <a:ea typeface="Proxima Nova"/>
                <a:cs typeface="Proxima Nova"/>
                <a:sym typeface="Proxima Nova"/>
              </a:rPr>
              <a:t>verimliliğinizi</a:t>
            </a:r>
            <a:r>
              <a:rPr lang="en-US" sz="1330" b="0" dirty="0">
                <a:solidFill>
                  <a:srgbClr val="FFFFFF"/>
                </a:solidFill>
                <a:latin typeface="Proxima Nova"/>
                <a:ea typeface="Proxima Nova"/>
                <a:cs typeface="Proxima Nova"/>
                <a:sym typeface="Proxima Nova"/>
              </a:rPr>
              <a:t> </a:t>
            </a:r>
            <a:r>
              <a:rPr lang="en-US" sz="1330" b="0" dirty="0" err="1">
                <a:solidFill>
                  <a:srgbClr val="FFFFFF"/>
                </a:solidFill>
                <a:latin typeface="Proxima Nova"/>
                <a:ea typeface="Proxima Nova"/>
                <a:cs typeface="Proxima Nova"/>
                <a:sym typeface="Proxima Nova"/>
              </a:rPr>
              <a:t>yükseltmek</a:t>
            </a:r>
            <a:r>
              <a:rPr lang="en-US" sz="1330" b="0" dirty="0">
                <a:solidFill>
                  <a:srgbClr val="FFFFFF"/>
                </a:solidFill>
                <a:latin typeface="Proxima Nova"/>
                <a:ea typeface="Proxima Nova"/>
                <a:cs typeface="Proxima Nova"/>
                <a:sym typeface="Proxima Nova"/>
              </a:rPr>
              <a:t> </a:t>
            </a:r>
            <a:r>
              <a:rPr lang="en-US" sz="1330" b="0" dirty="0" err="1">
                <a:solidFill>
                  <a:srgbClr val="FFFFFF"/>
                </a:solidFill>
                <a:latin typeface="Proxima Nova"/>
                <a:ea typeface="Proxima Nova"/>
                <a:cs typeface="Proxima Nova"/>
                <a:sym typeface="Proxima Nova"/>
              </a:rPr>
              <a:t>için</a:t>
            </a:r>
            <a:r>
              <a:rPr lang="en-US" sz="1330" b="0" dirty="0">
                <a:solidFill>
                  <a:srgbClr val="FFFFFF"/>
                </a:solidFill>
                <a:latin typeface="Proxima Nova"/>
                <a:ea typeface="Proxima Nova"/>
                <a:cs typeface="Proxima Nova"/>
                <a:sym typeface="Proxima Nova"/>
              </a:rPr>
              <a:t> </a:t>
            </a:r>
            <a:r>
              <a:rPr lang="en-US" sz="1330" b="0" dirty="0" err="1">
                <a:solidFill>
                  <a:srgbClr val="FFFFFF"/>
                </a:solidFill>
                <a:latin typeface="Proxima Nova"/>
                <a:ea typeface="Proxima Nova"/>
                <a:cs typeface="Proxima Nova"/>
                <a:sym typeface="Proxima Nova"/>
              </a:rPr>
              <a:t>etkin</a:t>
            </a:r>
            <a:r>
              <a:rPr lang="en-US" sz="1330" b="0" dirty="0">
                <a:solidFill>
                  <a:srgbClr val="FFFFFF"/>
                </a:solidFill>
                <a:latin typeface="Proxima Nova"/>
                <a:ea typeface="Proxima Nova"/>
                <a:cs typeface="Proxima Nova"/>
                <a:sym typeface="Proxima Nova"/>
              </a:rPr>
              <a:t> </a:t>
            </a:r>
            <a:r>
              <a:rPr lang="en-US" sz="1330" b="0" dirty="0" err="1">
                <a:solidFill>
                  <a:srgbClr val="FFFFFF"/>
                </a:solidFill>
                <a:latin typeface="Proxima Nova"/>
                <a:ea typeface="Proxima Nova"/>
                <a:cs typeface="Proxima Nova"/>
                <a:sym typeface="Proxima Nova"/>
              </a:rPr>
              <a:t>çözümler</a:t>
            </a:r>
            <a:r>
              <a:rPr lang="en-US" sz="1330" b="0" dirty="0">
                <a:solidFill>
                  <a:srgbClr val="FFFFFF"/>
                </a:solidFill>
                <a:latin typeface="Proxima Nova"/>
                <a:ea typeface="Proxima Nova"/>
                <a:cs typeface="Proxima Nova"/>
                <a:sym typeface="Proxima Nova"/>
              </a:rPr>
              <a:t> </a:t>
            </a:r>
            <a:r>
              <a:rPr lang="en-US" sz="1330" b="0" dirty="0" err="1">
                <a:solidFill>
                  <a:srgbClr val="FFFFFF"/>
                </a:solidFill>
                <a:latin typeface="Proxima Nova"/>
                <a:ea typeface="Proxima Nova"/>
                <a:cs typeface="Proxima Nova"/>
                <a:sym typeface="Proxima Nova"/>
              </a:rPr>
              <a:t>sunar</a:t>
            </a:r>
            <a:r>
              <a:rPr lang="en-US" sz="1330" b="0" dirty="0">
                <a:solidFill>
                  <a:srgbClr val="FFFFFF"/>
                </a:solidFill>
                <a:latin typeface="Proxima Nova"/>
                <a:ea typeface="Proxima Nova"/>
                <a:cs typeface="Proxima Nova"/>
                <a:sym typeface="Proxima Nova"/>
              </a:rPr>
              <a:t>.</a:t>
            </a:r>
          </a:p>
        </p:txBody>
      </p:sp>
      <p:sp>
        <p:nvSpPr>
          <p:cNvPr id="6" name="Freeform 3">
            <a:extLst>
              <a:ext uri="{FF2B5EF4-FFF2-40B4-BE49-F238E27FC236}">
                <a16:creationId xmlns:a16="http://schemas.microsoft.com/office/drawing/2014/main" id="{AD9931C9-8506-BB71-7C99-490E138AC1A1}"/>
              </a:ext>
            </a:extLst>
          </p:cNvPr>
          <p:cNvSpPr/>
          <p:nvPr userDrawn="1"/>
        </p:nvSpPr>
        <p:spPr>
          <a:xfrm>
            <a:off x="469723" y="5677876"/>
            <a:ext cx="1239302" cy="988649"/>
          </a:xfrm>
          <a:custGeom>
            <a:avLst/>
            <a:gdLst/>
            <a:ahLst/>
            <a:cxnLst/>
            <a:rect l="l" t="t" r="r" b="b"/>
            <a:pathLst>
              <a:path w="1858953" h="1482973">
                <a:moveTo>
                  <a:pt x="0" y="0"/>
                </a:moveTo>
                <a:lnTo>
                  <a:pt x="1858953" y="0"/>
                </a:lnTo>
                <a:lnTo>
                  <a:pt x="1858953" y="1482974"/>
                </a:lnTo>
                <a:lnTo>
                  <a:pt x="0" y="1482974"/>
                </a:lnTo>
                <a:lnTo>
                  <a:pt x="0" y="0"/>
                </a:lnTo>
                <a:close/>
              </a:path>
            </a:pathLst>
          </a:custGeom>
          <a:blipFill>
            <a:blip r:embed="rId6"/>
            <a:stretch>
              <a:fillRect l="-11769" t="-14072" r="-11769" b="-38463"/>
            </a:stretch>
          </a:blipFill>
        </p:spPr>
        <p:txBody>
          <a:bodyPr/>
          <a:lstStyle/>
          <a:p>
            <a:endParaRPr lang="tr-TR" sz="800"/>
          </a:p>
        </p:txBody>
      </p:sp>
      <p:sp>
        <p:nvSpPr>
          <p:cNvPr id="7" name="TextBox 5">
            <a:extLst>
              <a:ext uri="{FF2B5EF4-FFF2-40B4-BE49-F238E27FC236}">
                <a16:creationId xmlns:a16="http://schemas.microsoft.com/office/drawing/2014/main" id="{25BD3AFF-41DF-7877-5F9F-02160981A184}"/>
              </a:ext>
            </a:extLst>
          </p:cNvPr>
          <p:cNvSpPr txBox="1"/>
          <p:nvPr userDrawn="1"/>
        </p:nvSpPr>
        <p:spPr>
          <a:xfrm>
            <a:off x="7514734" y="5640247"/>
            <a:ext cx="4219575" cy="468013"/>
          </a:xfrm>
          <a:prstGeom prst="rect">
            <a:avLst/>
          </a:prstGeom>
        </p:spPr>
        <p:txBody>
          <a:bodyPr lIns="0" tIns="0" rIns="0" bIns="0" rtlCol="0" anchor="t">
            <a:spAutoFit/>
          </a:bodyPr>
          <a:lstStyle/>
          <a:p>
            <a:pPr marL="0" marR="0" lvl="0" indent="0" algn="r" defTabSz="914400" rtl="0" eaLnBrk="1" fontAlgn="auto" latinLnBrk="0" hangingPunct="1">
              <a:lnSpc>
                <a:spcPct val="134250"/>
              </a:lnSpc>
              <a:spcBef>
                <a:spcPts val="0"/>
              </a:spcBef>
              <a:spcAft>
                <a:spcPts val="0"/>
              </a:spcAft>
              <a:buClr>
                <a:srgbClr val="000000"/>
              </a:buClr>
              <a:buSzTx/>
              <a:buFont typeface="Arial"/>
              <a:buNone/>
              <a:tabLst/>
              <a:defRPr/>
            </a:pPr>
            <a:r>
              <a:rPr kumimoji="0" lang="en-US" sz="1200" b="0" i="0" u="none" strike="noStrike" kern="0" cap="none" spc="0" normalizeH="0" baseline="0" noProof="0" dirty="0" err="1">
                <a:ln>
                  <a:noFill/>
                </a:ln>
                <a:solidFill>
                  <a:srgbClr val="FFFFFF"/>
                </a:solidFill>
                <a:effectLst/>
                <a:uLnTx/>
                <a:uFillTx/>
                <a:latin typeface="Proxima Nova"/>
                <a:ea typeface="Proxima Nova"/>
                <a:cs typeface="Proxima Nova"/>
                <a:sym typeface="Proxima Nova"/>
              </a:rPr>
              <a:t>Ataköy</a:t>
            </a:r>
            <a:r>
              <a:rPr kumimoji="0" lang="en-US" sz="1200" b="0" i="0" u="none" strike="noStrike" kern="0" cap="none" spc="0" normalizeH="0" baseline="0" noProof="0" dirty="0">
                <a:ln>
                  <a:noFill/>
                </a:ln>
                <a:solidFill>
                  <a:srgbClr val="FFFFFF"/>
                </a:solidFill>
                <a:effectLst/>
                <a:uLnTx/>
                <a:uFillTx/>
                <a:latin typeface="Proxima Nova"/>
                <a:ea typeface="Proxima Nova"/>
                <a:cs typeface="Proxima Nova"/>
                <a:sym typeface="Proxima Nova"/>
              </a:rPr>
              <a:t> 7-8-9-10. </a:t>
            </a:r>
            <a:r>
              <a:rPr kumimoji="0" lang="en-US" sz="1200" b="0" i="0" u="none" strike="noStrike" kern="0" cap="none" spc="0" normalizeH="0" baseline="0" noProof="0" dirty="0" err="1">
                <a:ln>
                  <a:noFill/>
                </a:ln>
                <a:solidFill>
                  <a:srgbClr val="FFFFFF"/>
                </a:solidFill>
                <a:effectLst/>
                <a:uLnTx/>
                <a:uFillTx/>
                <a:latin typeface="Proxima Nova"/>
                <a:ea typeface="Proxima Nova"/>
                <a:cs typeface="Proxima Nova"/>
                <a:sym typeface="Proxima Nova"/>
              </a:rPr>
              <a:t>Kısım</a:t>
            </a:r>
            <a:r>
              <a:rPr kumimoji="0" lang="en-US" sz="1200" b="0" i="0" u="none" strike="noStrike" kern="0" cap="none" spc="0" normalizeH="0" baseline="0" noProof="0" dirty="0">
                <a:ln>
                  <a:noFill/>
                </a:ln>
                <a:solidFill>
                  <a:srgbClr val="FFFFFF"/>
                </a:solidFill>
                <a:effectLst/>
                <a:uLnTx/>
                <a:uFillTx/>
                <a:latin typeface="Proxima Nova"/>
                <a:ea typeface="Proxima Nova"/>
                <a:cs typeface="Proxima Nova"/>
                <a:sym typeface="Proxima Nova"/>
              </a:rPr>
              <a:t> </a:t>
            </a:r>
            <a:r>
              <a:rPr kumimoji="0" lang="en-US" sz="1200" b="0" i="0" u="none" strike="noStrike" kern="0" cap="none" spc="0" normalizeH="0" baseline="0" noProof="0" dirty="0" err="1">
                <a:ln>
                  <a:noFill/>
                </a:ln>
                <a:solidFill>
                  <a:srgbClr val="FFFFFF"/>
                </a:solidFill>
                <a:effectLst/>
                <a:uLnTx/>
                <a:uFillTx/>
                <a:latin typeface="Proxima Nova"/>
                <a:ea typeface="Proxima Nova"/>
                <a:cs typeface="Proxima Nova"/>
                <a:sym typeface="Proxima Nova"/>
              </a:rPr>
              <a:t>Mh</a:t>
            </a:r>
            <a:r>
              <a:rPr kumimoji="0" lang="en-US" sz="1200" b="0" i="0" u="none" strike="noStrike" kern="0" cap="none" spc="0" normalizeH="0" baseline="0" noProof="0" dirty="0">
                <a:ln>
                  <a:noFill/>
                </a:ln>
                <a:solidFill>
                  <a:srgbClr val="FFFFFF"/>
                </a:solidFill>
                <a:effectLst/>
                <a:uLnTx/>
                <a:uFillTx/>
                <a:latin typeface="Proxima Nova"/>
                <a:ea typeface="Proxima Nova"/>
                <a:cs typeface="Proxima Nova"/>
                <a:sym typeface="Proxima Nova"/>
              </a:rPr>
              <a:t>. </a:t>
            </a:r>
            <a:r>
              <a:rPr kumimoji="0" lang="en-US" sz="1200" b="0" i="0" u="none" strike="noStrike" kern="0" cap="none" spc="0" normalizeH="0" baseline="0" noProof="0" dirty="0" err="1">
                <a:ln>
                  <a:noFill/>
                </a:ln>
                <a:solidFill>
                  <a:srgbClr val="FFFFFF"/>
                </a:solidFill>
                <a:effectLst/>
                <a:uLnTx/>
                <a:uFillTx/>
                <a:latin typeface="Proxima Nova"/>
                <a:ea typeface="Proxima Nova"/>
                <a:cs typeface="Proxima Nova"/>
                <a:sym typeface="Proxima Nova"/>
              </a:rPr>
              <a:t>Çobançeşme</a:t>
            </a:r>
            <a:r>
              <a:rPr kumimoji="0" lang="en-US" sz="1200" b="0" i="0" u="none" strike="noStrike" kern="0" cap="none" spc="0" normalizeH="0" baseline="0" noProof="0" dirty="0">
                <a:ln>
                  <a:noFill/>
                </a:ln>
                <a:solidFill>
                  <a:srgbClr val="FFFFFF"/>
                </a:solidFill>
                <a:effectLst/>
                <a:uLnTx/>
                <a:uFillTx/>
                <a:latin typeface="Proxima Nova"/>
                <a:ea typeface="Proxima Nova"/>
                <a:cs typeface="Proxima Nova"/>
                <a:sym typeface="Proxima Nova"/>
              </a:rPr>
              <a:t> E5 </a:t>
            </a:r>
            <a:r>
              <a:rPr kumimoji="0" lang="en-US" sz="1200" b="0" i="0" u="none" strike="noStrike" kern="0" cap="none" spc="0" normalizeH="0" baseline="0" noProof="0" dirty="0" err="1">
                <a:ln>
                  <a:noFill/>
                </a:ln>
                <a:solidFill>
                  <a:srgbClr val="FFFFFF"/>
                </a:solidFill>
                <a:effectLst/>
                <a:uLnTx/>
                <a:uFillTx/>
                <a:latin typeface="Proxima Nova"/>
                <a:ea typeface="Proxima Nova"/>
                <a:cs typeface="Proxima Nova"/>
                <a:sym typeface="Proxima Nova"/>
              </a:rPr>
              <a:t>Yanyol</a:t>
            </a:r>
            <a:r>
              <a:rPr kumimoji="0" lang="en-US" sz="1200" b="0" i="0" u="none" strike="noStrike" kern="0" cap="none" spc="0" normalizeH="0" baseline="0" noProof="0" dirty="0">
                <a:ln>
                  <a:noFill/>
                </a:ln>
                <a:solidFill>
                  <a:srgbClr val="FFFFFF"/>
                </a:solidFill>
                <a:effectLst/>
                <a:uLnTx/>
                <a:uFillTx/>
                <a:latin typeface="Proxima Nova"/>
                <a:ea typeface="Proxima Nova"/>
                <a:cs typeface="Proxima Nova"/>
                <a:sym typeface="Proxima Nova"/>
              </a:rPr>
              <a:t> Cd.</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r" defTabSz="914400" rtl="0" eaLnBrk="1" fontAlgn="auto" latinLnBrk="0" hangingPunct="1">
              <a:lnSpc>
                <a:spcPct val="13425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FFFFFF"/>
                </a:solidFill>
                <a:effectLst/>
                <a:uLnTx/>
                <a:uFillTx/>
                <a:latin typeface="Proxima Nova"/>
                <a:ea typeface="Proxima Nova"/>
                <a:cs typeface="Proxima Nova"/>
                <a:sym typeface="Proxima Nova"/>
              </a:rPr>
              <a:t>No: 8/2 A </a:t>
            </a:r>
            <a:r>
              <a:rPr kumimoji="0" lang="en-US" sz="1200" b="0" i="0" u="none" strike="noStrike" kern="0" cap="none" spc="0" normalizeH="0" baseline="0" noProof="0" dirty="0" err="1">
                <a:ln>
                  <a:noFill/>
                </a:ln>
                <a:solidFill>
                  <a:srgbClr val="FFFFFF"/>
                </a:solidFill>
                <a:effectLst/>
                <a:uLnTx/>
                <a:uFillTx/>
                <a:latin typeface="Proxima Nova"/>
                <a:ea typeface="Proxima Nova"/>
                <a:cs typeface="Proxima Nova"/>
                <a:sym typeface="Proxima Nova"/>
              </a:rPr>
              <a:t>Ofis</a:t>
            </a:r>
            <a:r>
              <a:rPr kumimoji="0" lang="en-US" sz="1200" b="0" i="0" u="none" strike="noStrike" kern="0" cap="none" spc="0" normalizeH="0" baseline="0" noProof="0" dirty="0">
                <a:ln>
                  <a:noFill/>
                </a:ln>
                <a:solidFill>
                  <a:srgbClr val="FFFFFF"/>
                </a:solidFill>
                <a:effectLst/>
                <a:uLnTx/>
                <a:uFillTx/>
                <a:latin typeface="Proxima Nova"/>
                <a:ea typeface="Proxima Nova"/>
                <a:cs typeface="Proxima Nova"/>
                <a:sym typeface="Proxima Nova"/>
              </a:rPr>
              <a:t> Kt: 13 No:51 </a:t>
            </a:r>
            <a:r>
              <a:rPr kumimoji="0" lang="en-US" sz="1200" b="0" i="0" u="none" strike="noStrike" kern="0" cap="none" spc="0" normalizeH="0" baseline="0" noProof="0" dirty="0" err="1">
                <a:ln>
                  <a:noFill/>
                </a:ln>
                <a:solidFill>
                  <a:srgbClr val="FFFFFF"/>
                </a:solidFill>
                <a:effectLst/>
                <a:uLnTx/>
                <a:uFillTx/>
                <a:latin typeface="Proxima Nova"/>
                <a:ea typeface="Proxima Nova"/>
                <a:cs typeface="Proxima Nova"/>
                <a:sym typeface="Proxima Nova"/>
              </a:rPr>
              <a:t>Bakırköy</a:t>
            </a:r>
            <a:r>
              <a:rPr kumimoji="0" lang="en-US" sz="1200" b="0" i="0" u="none" strike="noStrike" kern="0" cap="none" spc="0" normalizeH="0" baseline="0" noProof="0" dirty="0">
                <a:ln>
                  <a:noFill/>
                </a:ln>
                <a:solidFill>
                  <a:srgbClr val="FFFFFF"/>
                </a:solidFill>
                <a:effectLst/>
                <a:uLnTx/>
                <a:uFillTx/>
                <a:latin typeface="Proxima Nova"/>
                <a:ea typeface="Proxima Nova"/>
                <a:cs typeface="Proxima Nova"/>
                <a:sym typeface="Proxima Nova"/>
              </a:rPr>
              <a:t>/İSTANBUL</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8" name="TextBox 6">
            <a:extLst>
              <a:ext uri="{FF2B5EF4-FFF2-40B4-BE49-F238E27FC236}">
                <a16:creationId xmlns:a16="http://schemas.microsoft.com/office/drawing/2014/main" id="{7C0EE052-6262-6DF4-1F2B-66A9EB86D09B}"/>
              </a:ext>
            </a:extLst>
          </p:cNvPr>
          <p:cNvSpPr txBox="1"/>
          <p:nvPr userDrawn="1"/>
        </p:nvSpPr>
        <p:spPr>
          <a:xfrm>
            <a:off x="10661223" y="6294929"/>
            <a:ext cx="2146172" cy="253787"/>
          </a:xfrm>
          <a:prstGeom prst="rect">
            <a:avLst/>
          </a:prstGeom>
        </p:spPr>
        <p:txBody>
          <a:bodyPr wrap="square" lIns="0" tIns="0" rIns="0" bIns="0" rtlCol="0" anchor="t">
            <a:spAutoFit/>
          </a:bodyPr>
          <a:lstStyle/>
          <a:p>
            <a:pPr marL="0" marR="0" lvl="0" indent="0" algn="l" defTabSz="914400" rtl="0" eaLnBrk="1" fontAlgn="auto" latinLnBrk="0" hangingPunct="1">
              <a:lnSpc>
                <a:spcPct val="157583"/>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FFFFFF"/>
                </a:solidFill>
                <a:effectLst/>
                <a:uLnTx/>
                <a:uFillTx/>
                <a:latin typeface="Proxima Nova"/>
                <a:ea typeface="Proxima Nova"/>
                <a:cs typeface="Proxima Nova"/>
                <a:sym typeface="Proxima Nova"/>
              </a:rPr>
              <a:t>fintegral.com.tr</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34342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4CAAA64-A84E-CBDE-D949-A048AAE6D7CB}"/>
              </a:ext>
            </a:extLst>
          </p:cNvPr>
          <p:cNvGraphicFramePr>
            <a:graphicFrameLocks noChangeAspect="1"/>
          </p:cNvGraphicFramePr>
          <p:nvPr userDrawn="1">
            <p:custDataLst>
              <p:tags r:id="rId1"/>
            </p:custDataLst>
            <p:extLst>
              <p:ext uri="{D42A27DB-BD31-4B8C-83A1-F6EECF244321}">
                <p14:modId xmlns:p14="http://schemas.microsoft.com/office/powerpoint/2010/main" val="10742899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3" progId="TCLayout.ActiveDocument.1">
                  <p:embed/>
                </p:oleObj>
              </mc:Choice>
              <mc:Fallback>
                <p:oleObj name="think-cell Slide" r:id="rId3" imgW="532" imgH="53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Date Placeholder 1"/>
          <p:cNvSpPr>
            <a:spLocks noGrp="1"/>
          </p:cNvSpPr>
          <p:nvPr>
            <p:ph type="dt" sz="half" idx="10"/>
          </p:nvPr>
        </p:nvSpPr>
        <p:spPr/>
        <p:txBody>
          <a:bodyPr/>
          <a:lstStyle/>
          <a:p>
            <a:fld id="{1D8BD707-D9CF-40AE-B4C6-C98DA3205C09}" type="datetimeFigureOut">
              <a:rPr lang="en-US" smtClean="0"/>
              <a:pPr/>
              <a:t>11/1/2024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25826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4F2F81E5-0B3C-5F75-54E4-96D38163C458}"/>
              </a:ext>
            </a:extLst>
          </p:cNvPr>
          <p:cNvGraphicFramePr>
            <a:graphicFrameLocks noChangeAspect="1"/>
          </p:cNvGraphicFramePr>
          <p:nvPr userDrawn="1">
            <p:custDataLst>
              <p:tags r:id="rId9"/>
            </p:custDataLst>
            <p:extLst>
              <p:ext uri="{D42A27DB-BD31-4B8C-83A1-F6EECF244321}">
                <p14:modId xmlns:p14="http://schemas.microsoft.com/office/powerpoint/2010/main" val="499399778"/>
              </p:ext>
            </p:extLst>
          </p:nvPr>
        </p:nvGraphicFramePr>
        <p:xfrm>
          <a:off x="1059" y="1059"/>
          <a:ext cx="1059" cy="1059"/>
        </p:xfrm>
        <a:graphic>
          <a:graphicData uri="http://schemas.openxmlformats.org/presentationml/2006/ole">
            <mc:AlternateContent xmlns:mc="http://schemas.openxmlformats.org/markup-compatibility/2006">
              <mc:Choice xmlns:v="urn:schemas-microsoft-com:vml" Requires="v">
                <p:oleObj name="think-cell Slide" r:id="rId10" imgW="305" imgH="312" progId="TCLayout.ActiveDocument.1">
                  <p:embed/>
                </p:oleObj>
              </mc:Choice>
              <mc:Fallback>
                <p:oleObj name="think-cell Slide" r:id="rId10" imgW="305" imgH="312" progId="TCLayout.ActiveDocument.1">
                  <p:embed/>
                  <p:pic>
                    <p:nvPicPr>
                      <p:cNvPr id="0" name=""/>
                      <p:cNvPicPr/>
                      <p:nvPr/>
                    </p:nvPicPr>
                    <p:blipFill>
                      <a:blip r:embed="rId11"/>
                      <a:stretch>
                        <a:fillRect/>
                      </a:stretch>
                    </p:blipFill>
                    <p:spPr>
                      <a:xfrm>
                        <a:off x="1059" y="1059"/>
                        <a:ext cx="1059" cy="1059"/>
                      </a:xfrm>
                      <a:prstGeom prst="rect">
                        <a:avLst/>
                      </a:prstGeom>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55" r:id="rId1"/>
    <p:sldLayoutId id="2147483658" r:id="rId2"/>
    <p:sldLayoutId id="2147483661" r:id="rId3"/>
    <p:sldLayoutId id="2147483656" r:id="rId4"/>
    <p:sldLayoutId id="2147483660" r:id="rId5"/>
    <p:sldLayoutId id="2147483659" r:id="rId6"/>
    <p:sldLayoutId id="2147483662" r:id="rId7"/>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16.png"/><Relationship Id="rId3" Type="http://schemas.openxmlformats.org/officeDocument/2006/relationships/oleObject" Target="../embeddings/oleObject18.bin"/><Relationship Id="rId7" Type="http://schemas.openxmlformats.org/officeDocument/2006/relationships/image" Target="../media/image54.png"/><Relationship Id="rId12" Type="http://schemas.openxmlformats.org/officeDocument/2006/relationships/image" Target="../media/image57.svg"/><Relationship Id="rId2" Type="http://schemas.openxmlformats.org/officeDocument/2006/relationships/slideLayout" Target="../slideLayouts/slideLayout4.xml"/><Relationship Id="rId16" Type="http://schemas.openxmlformats.org/officeDocument/2006/relationships/image" Target="../media/image59.svg"/><Relationship Id="rId1" Type="http://schemas.openxmlformats.org/officeDocument/2006/relationships/tags" Target="../tags/tag18.xml"/><Relationship Id="rId6" Type="http://schemas.openxmlformats.org/officeDocument/2006/relationships/image" Target="../media/image15.png"/><Relationship Id="rId11" Type="http://schemas.openxmlformats.org/officeDocument/2006/relationships/image" Target="../media/image56.png"/><Relationship Id="rId5" Type="http://schemas.openxmlformats.org/officeDocument/2006/relationships/image" Target="../media/image12.png"/><Relationship Id="rId15" Type="http://schemas.openxmlformats.org/officeDocument/2006/relationships/image" Target="../media/image58.png"/><Relationship Id="rId10" Type="http://schemas.openxmlformats.org/officeDocument/2006/relationships/image" Target="../media/image14.svg"/><Relationship Id="rId4" Type="http://schemas.openxmlformats.org/officeDocument/2006/relationships/image" Target="../media/image1.emf"/><Relationship Id="rId9" Type="http://schemas.openxmlformats.org/officeDocument/2006/relationships/image" Target="../media/image13.png"/><Relationship Id="rId14" Type="http://schemas.openxmlformats.org/officeDocument/2006/relationships/image" Target="../media/image17.svg"/></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4.xml"/><Relationship Id="rId1" Type="http://schemas.openxmlformats.org/officeDocument/2006/relationships/tags" Target="../tags/tag19.xml"/><Relationship Id="rId4" Type="http://schemas.openxmlformats.org/officeDocument/2006/relationships/image" Target="../media/image1.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3.xml"/><Relationship Id="rId1" Type="http://schemas.openxmlformats.org/officeDocument/2006/relationships/tags" Target="../tags/tag20.xml"/><Relationship Id="rId5" Type="http://schemas.openxmlformats.org/officeDocument/2006/relationships/image" Target="../media/image60.webp"/><Relationship Id="rId4" Type="http://schemas.openxmlformats.org/officeDocument/2006/relationships/image" Target="../media/image2.emf"/></Relationships>
</file>

<file path=ppt/slides/_rels/slide13.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svg"/><Relationship Id="rId3" Type="http://schemas.openxmlformats.org/officeDocument/2006/relationships/oleObject" Target="../embeddings/oleObject21.bin"/><Relationship Id="rId7" Type="http://schemas.openxmlformats.org/officeDocument/2006/relationships/image" Target="../media/image62.svg"/><Relationship Id="rId12" Type="http://schemas.openxmlformats.org/officeDocument/2006/relationships/image" Target="../media/image67.png"/><Relationship Id="rId2" Type="http://schemas.openxmlformats.org/officeDocument/2006/relationships/slideLayout" Target="../slideLayouts/slideLayout7.xml"/><Relationship Id="rId1" Type="http://schemas.openxmlformats.org/officeDocument/2006/relationships/tags" Target="../tags/tag21.xml"/><Relationship Id="rId6" Type="http://schemas.openxmlformats.org/officeDocument/2006/relationships/image" Target="../media/image61.png"/><Relationship Id="rId11" Type="http://schemas.openxmlformats.org/officeDocument/2006/relationships/image" Target="../media/image66.svg"/><Relationship Id="rId5" Type="http://schemas.openxmlformats.org/officeDocument/2006/relationships/image" Target="../media/image34.png"/><Relationship Id="rId10" Type="http://schemas.openxmlformats.org/officeDocument/2006/relationships/image" Target="../media/image65.png"/><Relationship Id="rId4" Type="http://schemas.openxmlformats.org/officeDocument/2006/relationships/image" Target="../media/image2.emf"/><Relationship Id="rId9" Type="http://schemas.openxmlformats.org/officeDocument/2006/relationships/image" Target="../media/image64.svg"/></Relationships>
</file>

<file path=ppt/slides/_rels/slide14.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svg"/><Relationship Id="rId3" Type="http://schemas.openxmlformats.org/officeDocument/2006/relationships/oleObject" Target="../embeddings/oleObject22.bin"/><Relationship Id="rId7" Type="http://schemas.openxmlformats.org/officeDocument/2006/relationships/image" Target="../media/image70.svg"/><Relationship Id="rId12" Type="http://schemas.openxmlformats.org/officeDocument/2006/relationships/image" Target="../media/image75.png"/><Relationship Id="rId2" Type="http://schemas.openxmlformats.org/officeDocument/2006/relationships/slideLayout" Target="../slideLayouts/slideLayout7.xml"/><Relationship Id="rId1" Type="http://schemas.openxmlformats.org/officeDocument/2006/relationships/tags" Target="../tags/tag22.xml"/><Relationship Id="rId6" Type="http://schemas.openxmlformats.org/officeDocument/2006/relationships/image" Target="../media/image69.png"/><Relationship Id="rId11" Type="http://schemas.openxmlformats.org/officeDocument/2006/relationships/image" Target="../media/image74.svg"/><Relationship Id="rId5" Type="http://schemas.openxmlformats.org/officeDocument/2006/relationships/image" Target="../media/image34.png"/><Relationship Id="rId10" Type="http://schemas.openxmlformats.org/officeDocument/2006/relationships/image" Target="../media/image73.png"/><Relationship Id="rId4" Type="http://schemas.openxmlformats.org/officeDocument/2006/relationships/image" Target="../media/image2.emf"/><Relationship Id="rId9" Type="http://schemas.openxmlformats.org/officeDocument/2006/relationships/image" Target="../media/image72.svg"/></Relationships>
</file>

<file path=ppt/slides/_rels/slide15.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svg"/><Relationship Id="rId3" Type="http://schemas.openxmlformats.org/officeDocument/2006/relationships/oleObject" Target="../embeddings/oleObject23.bin"/><Relationship Id="rId7" Type="http://schemas.openxmlformats.org/officeDocument/2006/relationships/image" Target="../media/image78.svg"/><Relationship Id="rId12" Type="http://schemas.openxmlformats.org/officeDocument/2006/relationships/image" Target="../media/image83.png"/><Relationship Id="rId2" Type="http://schemas.openxmlformats.org/officeDocument/2006/relationships/slideLayout" Target="../slideLayouts/slideLayout7.xml"/><Relationship Id="rId1" Type="http://schemas.openxmlformats.org/officeDocument/2006/relationships/tags" Target="../tags/tag23.xml"/><Relationship Id="rId6" Type="http://schemas.openxmlformats.org/officeDocument/2006/relationships/image" Target="../media/image77.png"/><Relationship Id="rId11" Type="http://schemas.openxmlformats.org/officeDocument/2006/relationships/image" Target="../media/image82.svg"/><Relationship Id="rId5" Type="http://schemas.openxmlformats.org/officeDocument/2006/relationships/image" Target="../media/image34.png"/><Relationship Id="rId10" Type="http://schemas.openxmlformats.org/officeDocument/2006/relationships/image" Target="../media/image81.png"/><Relationship Id="rId4" Type="http://schemas.openxmlformats.org/officeDocument/2006/relationships/image" Target="../media/image2.emf"/><Relationship Id="rId9" Type="http://schemas.openxmlformats.org/officeDocument/2006/relationships/image" Target="../media/image80.svg"/></Relationships>
</file>

<file path=ppt/slides/_rels/slide16.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svg"/><Relationship Id="rId3" Type="http://schemas.openxmlformats.org/officeDocument/2006/relationships/oleObject" Target="../embeddings/oleObject24.bin"/><Relationship Id="rId7" Type="http://schemas.openxmlformats.org/officeDocument/2006/relationships/image" Target="../media/image86.svg"/><Relationship Id="rId12" Type="http://schemas.openxmlformats.org/officeDocument/2006/relationships/image" Target="../media/image91.png"/><Relationship Id="rId2" Type="http://schemas.openxmlformats.org/officeDocument/2006/relationships/slideLayout" Target="../slideLayouts/slideLayout7.xml"/><Relationship Id="rId1" Type="http://schemas.openxmlformats.org/officeDocument/2006/relationships/tags" Target="../tags/tag24.xml"/><Relationship Id="rId6" Type="http://schemas.openxmlformats.org/officeDocument/2006/relationships/image" Target="../media/image85.png"/><Relationship Id="rId11" Type="http://schemas.openxmlformats.org/officeDocument/2006/relationships/image" Target="../media/image90.svg"/><Relationship Id="rId5" Type="http://schemas.openxmlformats.org/officeDocument/2006/relationships/image" Target="../media/image34.png"/><Relationship Id="rId10" Type="http://schemas.openxmlformats.org/officeDocument/2006/relationships/image" Target="../media/image89.png"/><Relationship Id="rId4" Type="http://schemas.openxmlformats.org/officeDocument/2006/relationships/image" Target="../media/image2.emf"/><Relationship Id="rId9" Type="http://schemas.openxmlformats.org/officeDocument/2006/relationships/image" Target="../media/image88.svg"/></Relationships>
</file>

<file path=ppt/slides/_rels/slide17.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svg"/><Relationship Id="rId3" Type="http://schemas.openxmlformats.org/officeDocument/2006/relationships/oleObject" Target="../embeddings/oleObject25.bin"/><Relationship Id="rId7" Type="http://schemas.openxmlformats.org/officeDocument/2006/relationships/image" Target="../media/image94.svg"/><Relationship Id="rId12" Type="http://schemas.openxmlformats.org/officeDocument/2006/relationships/image" Target="../media/image99.png"/><Relationship Id="rId2" Type="http://schemas.openxmlformats.org/officeDocument/2006/relationships/slideLayout" Target="../slideLayouts/slideLayout7.xml"/><Relationship Id="rId1" Type="http://schemas.openxmlformats.org/officeDocument/2006/relationships/tags" Target="../tags/tag25.xml"/><Relationship Id="rId6" Type="http://schemas.openxmlformats.org/officeDocument/2006/relationships/image" Target="../media/image93.png"/><Relationship Id="rId11" Type="http://schemas.openxmlformats.org/officeDocument/2006/relationships/image" Target="../media/image98.svg"/><Relationship Id="rId5" Type="http://schemas.openxmlformats.org/officeDocument/2006/relationships/image" Target="../media/image34.png"/><Relationship Id="rId10" Type="http://schemas.openxmlformats.org/officeDocument/2006/relationships/image" Target="../media/image97.png"/><Relationship Id="rId4" Type="http://schemas.openxmlformats.org/officeDocument/2006/relationships/image" Target="../media/image2.emf"/><Relationship Id="rId9" Type="http://schemas.openxmlformats.org/officeDocument/2006/relationships/image" Target="../media/image96.svg"/></Relationships>
</file>

<file path=ppt/slides/_rels/slide18.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svg"/><Relationship Id="rId3" Type="http://schemas.openxmlformats.org/officeDocument/2006/relationships/oleObject" Target="../embeddings/oleObject26.bin"/><Relationship Id="rId7" Type="http://schemas.openxmlformats.org/officeDocument/2006/relationships/image" Target="../media/image102.svg"/><Relationship Id="rId12" Type="http://schemas.openxmlformats.org/officeDocument/2006/relationships/image" Target="../media/image107.png"/><Relationship Id="rId2" Type="http://schemas.openxmlformats.org/officeDocument/2006/relationships/slideLayout" Target="../slideLayouts/slideLayout7.xml"/><Relationship Id="rId1" Type="http://schemas.openxmlformats.org/officeDocument/2006/relationships/tags" Target="../tags/tag26.xml"/><Relationship Id="rId6" Type="http://schemas.openxmlformats.org/officeDocument/2006/relationships/image" Target="../media/image101.png"/><Relationship Id="rId11" Type="http://schemas.openxmlformats.org/officeDocument/2006/relationships/image" Target="../media/image106.svg"/><Relationship Id="rId5" Type="http://schemas.openxmlformats.org/officeDocument/2006/relationships/image" Target="../media/image34.png"/><Relationship Id="rId10" Type="http://schemas.openxmlformats.org/officeDocument/2006/relationships/image" Target="../media/image105.png"/><Relationship Id="rId4" Type="http://schemas.openxmlformats.org/officeDocument/2006/relationships/image" Target="../media/image2.emf"/><Relationship Id="rId9" Type="http://schemas.openxmlformats.org/officeDocument/2006/relationships/image" Target="../media/image104.svg"/></Relationships>
</file>

<file path=ppt/slides/_rels/slide19.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png"/><Relationship Id="rId18" Type="http://schemas.openxmlformats.org/officeDocument/2006/relationships/image" Target="../media/image121.png"/><Relationship Id="rId3" Type="http://schemas.openxmlformats.org/officeDocument/2006/relationships/oleObject" Target="../embeddings/oleObject27.bin"/><Relationship Id="rId21" Type="http://schemas.openxmlformats.org/officeDocument/2006/relationships/image" Target="../media/image124.png"/><Relationship Id="rId7" Type="http://schemas.openxmlformats.org/officeDocument/2006/relationships/image" Target="../media/image110.png"/><Relationship Id="rId12" Type="http://schemas.openxmlformats.org/officeDocument/2006/relationships/image" Target="../media/image115.png"/><Relationship Id="rId17" Type="http://schemas.openxmlformats.org/officeDocument/2006/relationships/image" Target="../media/image120.png"/><Relationship Id="rId2" Type="http://schemas.openxmlformats.org/officeDocument/2006/relationships/slideLayout" Target="../slideLayouts/slideLayout7.xml"/><Relationship Id="rId16" Type="http://schemas.openxmlformats.org/officeDocument/2006/relationships/image" Target="../media/image119.png"/><Relationship Id="rId20" Type="http://schemas.openxmlformats.org/officeDocument/2006/relationships/image" Target="../media/image123.png"/><Relationship Id="rId1" Type="http://schemas.openxmlformats.org/officeDocument/2006/relationships/tags" Target="../tags/tag27.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34.png"/><Relationship Id="rId15" Type="http://schemas.openxmlformats.org/officeDocument/2006/relationships/image" Target="../media/image118.png"/><Relationship Id="rId10" Type="http://schemas.openxmlformats.org/officeDocument/2006/relationships/image" Target="../media/image113.png"/><Relationship Id="rId19" Type="http://schemas.openxmlformats.org/officeDocument/2006/relationships/image" Target="../media/image122.png"/><Relationship Id="rId4" Type="http://schemas.openxmlformats.org/officeDocument/2006/relationships/image" Target="../media/image2.emf"/><Relationship Id="rId9" Type="http://schemas.openxmlformats.org/officeDocument/2006/relationships/image" Target="../media/image112.png"/><Relationship Id="rId14" Type="http://schemas.openxmlformats.org/officeDocument/2006/relationships/image" Target="../media/image117.png"/></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8.jpeg"/><Relationship Id="rId4" Type="http://schemas.openxmlformats.org/officeDocument/2006/relationships/image" Target="../media/image2.emf"/></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5.xml"/><Relationship Id="rId1" Type="http://schemas.openxmlformats.org/officeDocument/2006/relationships/tags" Target="../tags/tag28.xml"/><Relationship Id="rId4" Type="http://schemas.openxmlformats.org/officeDocument/2006/relationships/image" Target="../media/image2.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6.xml"/><Relationship Id="rId1" Type="http://schemas.openxmlformats.org/officeDocument/2006/relationships/tags" Target="../tags/tag29.xml"/><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3.xml"/><Relationship Id="rId1" Type="http://schemas.openxmlformats.org/officeDocument/2006/relationships/tags" Target="../tags/tag11.xml"/><Relationship Id="rId5" Type="http://schemas.openxmlformats.org/officeDocument/2006/relationships/image" Target="../media/image9.webp"/><Relationship Id="rId4" Type="http://schemas.openxmlformats.org/officeDocument/2006/relationships/image" Target="../media/image2.emf"/></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notesSlide" Target="../notesSlides/notesSlide1.xml"/><Relationship Id="rId7" Type="http://schemas.openxmlformats.org/officeDocument/2006/relationships/diagramData" Target="../diagrams/data1.xml"/><Relationship Id="rId2" Type="http://schemas.openxmlformats.org/officeDocument/2006/relationships/slideLayout" Target="../slideLayouts/slideLayout4.xml"/><Relationship Id="rId1" Type="http://schemas.openxmlformats.org/officeDocument/2006/relationships/tags" Target="../tags/tag12.xml"/><Relationship Id="rId6" Type="http://schemas.openxmlformats.org/officeDocument/2006/relationships/image" Target="../media/image10.jpeg"/><Relationship Id="rId11" Type="http://schemas.microsoft.com/office/2007/relationships/diagramDrawing" Target="../diagrams/drawing1.xml"/><Relationship Id="rId5" Type="http://schemas.openxmlformats.org/officeDocument/2006/relationships/image" Target="../media/image1.emf"/><Relationship Id="rId10" Type="http://schemas.openxmlformats.org/officeDocument/2006/relationships/diagramColors" Target="../diagrams/colors1.xml"/><Relationship Id="rId4" Type="http://schemas.openxmlformats.org/officeDocument/2006/relationships/oleObject" Target="../embeddings/oleObject12.bin"/><Relationship Id="rId9"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3.xml"/><Relationship Id="rId1" Type="http://schemas.openxmlformats.org/officeDocument/2006/relationships/tags" Target="../tags/tag13.xml"/><Relationship Id="rId5" Type="http://schemas.openxmlformats.org/officeDocument/2006/relationships/image" Target="../media/image11.png"/><Relationship Id="rId4" Type="http://schemas.openxmlformats.org/officeDocument/2006/relationships/image" Target="../media/image2.emf"/></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svg"/><Relationship Id="rId26" Type="http://schemas.openxmlformats.org/officeDocument/2006/relationships/image" Target="../media/image33.svg"/><Relationship Id="rId3" Type="http://schemas.openxmlformats.org/officeDocument/2006/relationships/oleObject" Target="../embeddings/oleObject14.bin"/><Relationship Id="rId21" Type="http://schemas.openxmlformats.org/officeDocument/2006/relationships/image" Target="../media/image28.png"/><Relationship Id="rId7" Type="http://schemas.openxmlformats.org/officeDocument/2006/relationships/image" Target="../media/image14.svg"/><Relationship Id="rId12" Type="http://schemas.openxmlformats.org/officeDocument/2006/relationships/image" Target="../media/image19.svg"/><Relationship Id="rId17" Type="http://schemas.openxmlformats.org/officeDocument/2006/relationships/image" Target="../media/image24.png"/><Relationship Id="rId25" Type="http://schemas.openxmlformats.org/officeDocument/2006/relationships/image" Target="../media/image32.png"/><Relationship Id="rId2" Type="http://schemas.openxmlformats.org/officeDocument/2006/relationships/slideLayout" Target="../slideLayouts/slideLayout4.xml"/><Relationship Id="rId16" Type="http://schemas.openxmlformats.org/officeDocument/2006/relationships/image" Target="../media/image23.svg"/><Relationship Id="rId20" Type="http://schemas.openxmlformats.org/officeDocument/2006/relationships/image" Target="../media/image27.svg"/><Relationship Id="rId1" Type="http://schemas.openxmlformats.org/officeDocument/2006/relationships/tags" Target="../tags/tag14.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sv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10" Type="http://schemas.openxmlformats.org/officeDocument/2006/relationships/image" Target="../media/image17.svg"/><Relationship Id="rId19" Type="http://schemas.openxmlformats.org/officeDocument/2006/relationships/image" Target="../media/image26.png"/><Relationship Id="rId4" Type="http://schemas.openxmlformats.org/officeDocument/2006/relationships/image" Target="../media/image1.emf"/><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image" Target="../media/image29.svg"/></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tags" Target="../tags/tag15.xml"/><Relationship Id="rId5" Type="http://schemas.openxmlformats.org/officeDocument/2006/relationships/image" Target="../media/image34.png"/><Relationship Id="rId4" Type="http://schemas.openxmlformats.org/officeDocument/2006/relationships/image" Target="../media/image2.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3.xml"/><Relationship Id="rId1" Type="http://schemas.openxmlformats.org/officeDocument/2006/relationships/tags" Target="../tags/tag16.xml"/><Relationship Id="rId5" Type="http://schemas.openxmlformats.org/officeDocument/2006/relationships/image" Target="../media/image35.webp"/><Relationship Id="rId4" Type="http://schemas.openxmlformats.org/officeDocument/2006/relationships/image" Target="../media/image2.emf"/></Relationships>
</file>

<file path=ppt/slides/_rels/slide9.xml.rels><?xml version="1.0" encoding="UTF-8" standalone="yes"?>
<Relationships xmlns="http://schemas.openxmlformats.org/package/2006/relationships"><Relationship Id="rId13" Type="http://schemas.openxmlformats.org/officeDocument/2006/relationships/diagramLayout" Target="../diagrams/layout3.xml"/><Relationship Id="rId18" Type="http://schemas.openxmlformats.org/officeDocument/2006/relationships/diagramLayout" Target="../diagrams/layout4.xml"/><Relationship Id="rId26" Type="http://schemas.microsoft.com/office/2007/relationships/diagramDrawing" Target="../diagrams/drawing5.xml"/><Relationship Id="rId39" Type="http://schemas.openxmlformats.org/officeDocument/2006/relationships/diagramQuickStyle" Target="../diagrams/quickStyle8.xml"/><Relationship Id="rId21" Type="http://schemas.microsoft.com/office/2007/relationships/diagramDrawing" Target="../diagrams/drawing4.xml"/><Relationship Id="rId34" Type="http://schemas.openxmlformats.org/officeDocument/2006/relationships/diagramQuickStyle" Target="../diagrams/quickStyle7.xml"/><Relationship Id="rId42" Type="http://schemas.openxmlformats.org/officeDocument/2006/relationships/image" Target="../media/image38.png"/><Relationship Id="rId47" Type="http://schemas.openxmlformats.org/officeDocument/2006/relationships/diagramColors" Target="../diagrams/colors9.xml"/><Relationship Id="rId50" Type="http://schemas.openxmlformats.org/officeDocument/2006/relationships/image" Target="../media/image41.svg"/><Relationship Id="rId55" Type="http://schemas.openxmlformats.org/officeDocument/2006/relationships/image" Target="../media/image46.png"/><Relationship Id="rId7" Type="http://schemas.openxmlformats.org/officeDocument/2006/relationships/diagramQuickStyle" Target="../diagrams/quickStyle2.xml"/><Relationship Id="rId2" Type="http://schemas.openxmlformats.org/officeDocument/2006/relationships/slideLayout" Target="../slideLayouts/slideLayout4.xml"/><Relationship Id="rId16" Type="http://schemas.microsoft.com/office/2007/relationships/diagramDrawing" Target="../diagrams/drawing3.xml"/><Relationship Id="rId20" Type="http://schemas.openxmlformats.org/officeDocument/2006/relationships/diagramColors" Target="../diagrams/colors4.xml"/><Relationship Id="rId29" Type="http://schemas.openxmlformats.org/officeDocument/2006/relationships/diagramQuickStyle" Target="../diagrams/quickStyle6.xml"/><Relationship Id="rId41" Type="http://schemas.microsoft.com/office/2007/relationships/diagramDrawing" Target="../diagrams/drawing8.xml"/><Relationship Id="rId54" Type="http://schemas.openxmlformats.org/officeDocument/2006/relationships/image" Target="../media/image45.svg"/><Relationship Id="rId62" Type="http://schemas.openxmlformats.org/officeDocument/2006/relationships/image" Target="../media/image53.svg"/><Relationship Id="rId1" Type="http://schemas.openxmlformats.org/officeDocument/2006/relationships/tags" Target="../tags/tag17.xml"/><Relationship Id="rId6" Type="http://schemas.openxmlformats.org/officeDocument/2006/relationships/diagramLayout" Target="../diagrams/layout2.xml"/><Relationship Id="rId11" Type="http://schemas.openxmlformats.org/officeDocument/2006/relationships/image" Target="../media/image37.svg"/><Relationship Id="rId24" Type="http://schemas.openxmlformats.org/officeDocument/2006/relationships/diagramQuickStyle" Target="../diagrams/quickStyle5.xml"/><Relationship Id="rId32" Type="http://schemas.openxmlformats.org/officeDocument/2006/relationships/diagramData" Target="../diagrams/data7.xml"/><Relationship Id="rId37" Type="http://schemas.openxmlformats.org/officeDocument/2006/relationships/diagramData" Target="../diagrams/data8.xml"/><Relationship Id="rId40" Type="http://schemas.openxmlformats.org/officeDocument/2006/relationships/diagramColors" Target="../diagrams/colors8.xml"/><Relationship Id="rId45" Type="http://schemas.openxmlformats.org/officeDocument/2006/relationships/diagramLayout" Target="../diagrams/layout9.xml"/><Relationship Id="rId53" Type="http://schemas.openxmlformats.org/officeDocument/2006/relationships/image" Target="../media/image44.png"/><Relationship Id="rId58" Type="http://schemas.openxmlformats.org/officeDocument/2006/relationships/image" Target="../media/image49.svg"/><Relationship Id="rId5" Type="http://schemas.openxmlformats.org/officeDocument/2006/relationships/diagramData" Target="../diagrams/data2.xml"/><Relationship Id="rId15" Type="http://schemas.openxmlformats.org/officeDocument/2006/relationships/diagramColors" Target="../diagrams/colors3.xml"/><Relationship Id="rId23" Type="http://schemas.openxmlformats.org/officeDocument/2006/relationships/diagramLayout" Target="../diagrams/layout5.xml"/><Relationship Id="rId28" Type="http://schemas.openxmlformats.org/officeDocument/2006/relationships/diagramLayout" Target="../diagrams/layout6.xml"/><Relationship Id="rId36" Type="http://schemas.microsoft.com/office/2007/relationships/diagramDrawing" Target="../diagrams/drawing7.xml"/><Relationship Id="rId49" Type="http://schemas.openxmlformats.org/officeDocument/2006/relationships/image" Target="../media/image40.png"/><Relationship Id="rId57" Type="http://schemas.openxmlformats.org/officeDocument/2006/relationships/image" Target="../media/image48.png"/><Relationship Id="rId61" Type="http://schemas.openxmlformats.org/officeDocument/2006/relationships/image" Target="../media/image52.png"/><Relationship Id="rId10" Type="http://schemas.openxmlformats.org/officeDocument/2006/relationships/image" Target="../media/image36.png"/><Relationship Id="rId19" Type="http://schemas.openxmlformats.org/officeDocument/2006/relationships/diagramQuickStyle" Target="../diagrams/quickStyle4.xml"/><Relationship Id="rId31" Type="http://schemas.microsoft.com/office/2007/relationships/diagramDrawing" Target="../diagrams/drawing6.xml"/><Relationship Id="rId44" Type="http://schemas.openxmlformats.org/officeDocument/2006/relationships/diagramData" Target="../diagrams/data9.xml"/><Relationship Id="rId52" Type="http://schemas.openxmlformats.org/officeDocument/2006/relationships/image" Target="../media/image43.svg"/><Relationship Id="rId60" Type="http://schemas.openxmlformats.org/officeDocument/2006/relationships/image" Target="../media/image51.svg"/><Relationship Id="rId4" Type="http://schemas.openxmlformats.org/officeDocument/2006/relationships/image" Target="../media/image1.emf"/><Relationship Id="rId9" Type="http://schemas.microsoft.com/office/2007/relationships/diagramDrawing" Target="../diagrams/drawing2.xml"/><Relationship Id="rId14" Type="http://schemas.openxmlformats.org/officeDocument/2006/relationships/diagramQuickStyle" Target="../diagrams/quickStyle3.xml"/><Relationship Id="rId22" Type="http://schemas.openxmlformats.org/officeDocument/2006/relationships/diagramData" Target="../diagrams/data5.xml"/><Relationship Id="rId27" Type="http://schemas.openxmlformats.org/officeDocument/2006/relationships/diagramData" Target="../diagrams/data6.xml"/><Relationship Id="rId30" Type="http://schemas.openxmlformats.org/officeDocument/2006/relationships/diagramColors" Target="../diagrams/colors6.xml"/><Relationship Id="rId35" Type="http://schemas.openxmlformats.org/officeDocument/2006/relationships/diagramColors" Target="../diagrams/colors7.xml"/><Relationship Id="rId43" Type="http://schemas.openxmlformats.org/officeDocument/2006/relationships/image" Target="../media/image39.svg"/><Relationship Id="rId48" Type="http://schemas.microsoft.com/office/2007/relationships/diagramDrawing" Target="../diagrams/drawing9.xml"/><Relationship Id="rId56" Type="http://schemas.openxmlformats.org/officeDocument/2006/relationships/image" Target="../media/image47.svg"/><Relationship Id="rId8" Type="http://schemas.openxmlformats.org/officeDocument/2006/relationships/diagramColors" Target="../diagrams/colors2.xml"/><Relationship Id="rId51" Type="http://schemas.openxmlformats.org/officeDocument/2006/relationships/image" Target="../media/image42.png"/><Relationship Id="rId3" Type="http://schemas.openxmlformats.org/officeDocument/2006/relationships/oleObject" Target="../embeddings/oleObject17.bin"/><Relationship Id="rId12" Type="http://schemas.openxmlformats.org/officeDocument/2006/relationships/diagramData" Target="../diagrams/data3.xml"/><Relationship Id="rId17" Type="http://schemas.openxmlformats.org/officeDocument/2006/relationships/diagramData" Target="../diagrams/data4.xml"/><Relationship Id="rId25" Type="http://schemas.openxmlformats.org/officeDocument/2006/relationships/diagramColors" Target="../diagrams/colors5.xml"/><Relationship Id="rId33" Type="http://schemas.openxmlformats.org/officeDocument/2006/relationships/diagramLayout" Target="../diagrams/layout7.xml"/><Relationship Id="rId38" Type="http://schemas.openxmlformats.org/officeDocument/2006/relationships/diagramLayout" Target="../diagrams/layout8.xml"/><Relationship Id="rId46" Type="http://schemas.openxmlformats.org/officeDocument/2006/relationships/diagramQuickStyle" Target="../diagrams/quickStyle9.xml"/><Relationship Id="rId59"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03F044B-9155-B9B1-6D76-34631EE2579B}"/>
              </a:ext>
            </a:extLst>
          </p:cNvPr>
          <p:cNvGraphicFramePr>
            <a:graphicFrameLocks noChangeAspect="1"/>
          </p:cNvGraphicFramePr>
          <p:nvPr>
            <p:custDataLst>
              <p:tags r:id="rId1"/>
            </p:custDataLst>
            <p:extLst>
              <p:ext uri="{D42A27DB-BD31-4B8C-83A1-F6EECF244321}">
                <p14:modId xmlns:p14="http://schemas.microsoft.com/office/powerpoint/2010/main" val="1103542877"/>
              </p:ext>
            </p:extLst>
          </p:nvPr>
        </p:nvGraphicFramePr>
        <p:xfrm>
          <a:off x="1059" y="1059"/>
          <a:ext cx="1059" cy="1059"/>
        </p:xfrm>
        <a:graphic>
          <a:graphicData uri="http://schemas.openxmlformats.org/presentationml/2006/ole">
            <mc:AlternateContent xmlns:mc="http://schemas.openxmlformats.org/markup-compatibility/2006">
              <mc:Choice xmlns:v="urn:schemas-microsoft-com:vml" Requires="v">
                <p:oleObj name="think-cell Slide" r:id="rId3" imgW="305" imgH="312" progId="TCLayout.ActiveDocument.1">
                  <p:embed/>
                </p:oleObj>
              </mc:Choice>
              <mc:Fallback>
                <p:oleObj name="think-cell Slide" r:id="rId3" imgW="305" imgH="312" progId="TCLayout.ActiveDocument.1">
                  <p:embed/>
                  <p:pic>
                    <p:nvPicPr>
                      <p:cNvPr id="0" name=""/>
                      <p:cNvPicPr/>
                      <p:nvPr/>
                    </p:nvPicPr>
                    <p:blipFill>
                      <a:blip r:embed="rId4"/>
                      <a:stretch>
                        <a:fillRect/>
                      </a:stretch>
                    </p:blipFill>
                    <p:spPr>
                      <a:xfrm>
                        <a:off x="1059" y="1059"/>
                        <a:ext cx="1059" cy="1059"/>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D0D641DB-8B7B-9E1D-4B8D-3F36531841CF}"/>
              </a:ext>
            </a:extLst>
          </p:cNvPr>
          <p:cNvSpPr>
            <a:spLocks noGrp="1"/>
          </p:cNvSpPr>
          <p:nvPr>
            <p:ph type="title"/>
          </p:nvPr>
        </p:nvSpPr>
        <p:spPr/>
        <p:txBody>
          <a:bodyPr vert="horz"/>
          <a:lstStyle/>
          <a:p>
            <a:r>
              <a:rPr lang="tr-TR" dirty="0"/>
              <a:t>Business 101</a:t>
            </a:r>
          </a:p>
        </p:txBody>
      </p:sp>
      <p:sp>
        <p:nvSpPr>
          <p:cNvPr id="4" name="Text Placeholder 3">
            <a:extLst>
              <a:ext uri="{FF2B5EF4-FFF2-40B4-BE49-F238E27FC236}">
                <a16:creationId xmlns:a16="http://schemas.microsoft.com/office/drawing/2014/main" id="{06809511-DEA5-4488-8FCA-62DDB960B45D}"/>
              </a:ext>
            </a:extLst>
          </p:cNvPr>
          <p:cNvSpPr>
            <a:spLocks noGrp="1"/>
          </p:cNvSpPr>
          <p:nvPr>
            <p:ph type="body" idx="1"/>
          </p:nvPr>
        </p:nvSpPr>
        <p:spPr/>
        <p:txBody>
          <a:bodyPr/>
          <a:lstStyle/>
          <a:p>
            <a:r>
              <a:rPr lang="tr-TR" dirty="0"/>
              <a:t>Ekim 2024, </a:t>
            </a:r>
          </a:p>
          <a:p>
            <a:r>
              <a:rPr lang="tr-TR" dirty="0" err="1"/>
              <a:t>Fintegral</a:t>
            </a:r>
            <a:r>
              <a:rPr lang="tr-TR" dirty="0"/>
              <a:t> </a:t>
            </a:r>
            <a:r>
              <a:rPr lang="tr-TR" dirty="0" err="1"/>
              <a:t>Consulting</a:t>
            </a:r>
            <a:endParaRPr lang="tr-TR" dirty="0"/>
          </a:p>
        </p:txBody>
      </p:sp>
    </p:spTree>
    <p:extLst>
      <p:ext uri="{BB962C8B-B14F-4D97-AF65-F5344CB8AC3E}">
        <p14:creationId xmlns:p14="http://schemas.microsoft.com/office/powerpoint/2010/main" val="3016402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9BF62CF3-C9F7-BEEB-C4C7-7E047AD78C48}"/>
              </a:ext>
            </a:extLst>
          </p:cNvPr>
          <p:cNvGraphicFramePr>
            <a:graphicFrameLocks noChangeAspect="1"/>
          </p:cNvGraphicFramePr>
          <p:nvPr>
            <p:custDataLst>
              <p:tags r:id="rId1"/>
            </p:custDataLst>
            <p:extLst>
              <p:ext uri="{D42A27DB-BD31-4B8C-83A1-F6EECF244321}">
                <p14:modId xmlns:p14="http://schemas.microsoft.com/office/powerpoint/2010/main" val="3779291984"/>
              </p:ext>
            </p:extLst>
          </p:nvPr>
        </p:nvGraphicFramePr>
        <p:xfrm>
          <a:off x="1059" y="1059"/>
          <a:ext cx="1059" cy="1059"/>
        </p:xfrm>
        <a:graphic>
          <a:graphicData uri="http://schemas.openxmlformats.org/presentationml/2006/ole">
            <mc:AlternateContent xmlns:mc="http://schemas.openxmlformats.org/markup-compatibility/2006">
              <mc:Choice xmlns:v="urn:schemas-microsoft-com:vml" Requires="v">
                <p:oleObj name="think-cell Slide" r:id="rId3" imgW="305" imgH="312" progId="TCLayout.ActiveDocument.1">
                  <p:embed/>
                </p:oleObj>
              </mc:Choice>
              <mc:Fallback>
                <p:oleObj name="think-cell Slide" r:id="rId3" imgW="305" imgH="312" progId="TCLayout.ActiveDocument.1">
                  <p:embed/>
                  <p:pic>
                    <p:nvPicPr>
                      <p:cNvPr id="0" name=""/>
                      <p:cNvPicPr/>
                      <p:nvPr/>
                    </p:nvPicPr>
                    <p:blipFill>
                      <a:blip r:embed="rId4"/>
                      <a:stretch>
                        <a:fillRect/>
                      </a:stretch>
                    </p:blipFill>
                    <p:spPr>
                      <a:xfrm>
                        <a:off x="1059" y="1059"/>
                        <a:ext cx="1059" cy="1059"/>
                      </a:xfrm>
                      <a:prstGeom prst="rect">
                        <a:avLst/>
                      </a:prstGeom>
                    </p:spPr>
                  </p:pic>
                </p:oleObj>
              </mc:Fallback>
            </mc:AlternateContent>
          </a:graphicData>
        </a:graphic>
      </p:graphicFrame>
      <p:sp>
        <p:nvSpPr>
          <p:cNvPr id="2" name="Başlık 1">
            <a:extLst>
              <a:ext uri="{FF2B5EF4-FFF2-40B4-BE49-F238E27FC236}">
                <a16:creationId xmlns:a16="http://schemas.microsoft.com/office/drawing/2014/main" id="{7A3E8564-ACE4-F2C4-BCDF-3B4813EAC34C}"/>
              </a:ext>
            </a:extLst>
          </p:cNvPr>
          <p:cNvSpPr>
            <a:spLocks noGrp="1"/>
          </p:cNvSpPr>
          <p:nvPr>
            <p:ph type="title"/>
          </p:nvPr>
        </p:nvSpPr>
        <p:spPr/>
        <p:txBody>
          <a:bodyPr vert="horz"/>
          <a:lstStyle/>
          <a:p>
            <a:r>
              <a:rPr lang="tr-TR" sz="3200" dirty="0">
                <a:latin typeface="+mj-lt"/>
              </a:rPr>
              <a:t>Akademi</a:t>
            </a:r>
          </a:p>
        </p:txBody>
      </p:sp>
      <p:sp>
        <p:nvSpPr>
          <p:cNvPr id="25" name="Google Shape;133;p6">
            <a:extLst>
              <a:ext uri="{FF2B5EF4-FFF2-40B4-BE49-F238E27FC236}">
                <a16:creationId xmlns:a16="http://schemas.microsoft.com/office/drawing/2014/main" id="{70EC5290-1A9E-0A88-357D-0B8BA2520DDB}"/>
              </a:ext>
            </a:extLst>
          </p:cNvPr>
          <p:cNvSpPr/>
          <p:nvPr/>
        </p:nvSpPr>
        <p:spPr>
          <a:xfrm>
            <a:off x="6072235" y="1917634"/>
            <a:ext cx="777800" cy="177800"/>
          </a:xfrm>
          <a:prstGeom prst="rect">
            <a:avLst/>
          </a:prstGeom>
          <a:noFill/>
          <a:ln>
            <a:noFill/>
          </a:ln>
        </p:spPr>
        <p:txBody>
          <a:bodyPr spcFirstLastPara="1" wrap="square" lIns="60950" tIns="30467" rIns="60950" bIns="30467" anchor="ctr" anchorCtr="0">
            <a:noAutofit/>
          </a:bodyPr>
          <a:lstStyle/>
          <a:p>
            <a:pPr algn="ctr">
              <a:lnSpc>
                <a:spcPct val="90000"/>
              </a:lnSpc>
            </a:pPr>
            <a:r>
              <a:rPr lang="tr-TR" sz="667" dirty="0">
                <a:solidFill>
                  <a:schemeClr val="dk1"/>
                </a:solidFill>
                <a:latin typeface="Calibri"/>
                <a:ea typeface="Calibri"/>
                <a:cs typeface="Calibri"/>
                <a:sym typeface="Calibri"/>
              </a:rPr>
              <a:t>Rektör</a:t>
            </a:r>
            <a:endParaRPr sz="800" dirty="0"/>
          </a:p>
        </p:txBody>
      </p:sp>
      <p:sp>
        <p:nvSpPr>
          <p:cNvPr id="7" name="Google Shape;134;p6">
            <a:extLst>
              <a:ext uri="{FF2B5EF4-FFF2-40B4-BE49-F238E27FC236}">
                <a16:creationId xmlns:a16="http://schemas.microsoft.com/office/drawing/2014/main" id="{7EE244C5-E980-5AB6-BC80-2F2C67E59AEB}"/>
              </a:ext>
            </a:extLst>
          </p:cNvPr>
          <p:cNvSpPr/>
          <p:nvPr/>
        </p:nvSpPr>
        <p:spPr>
          <a:xfrm>
            <a:off x="6248400" y="1504612"/>
            <a:ext cx="2540000" cy="601400"/>
          </a:xfrm>
          <a:prstGeom prst="rect">
            <a:avLst/>
          </a:prstGeom>
          <a:noFill/>
          <a:ln w="12700" cap="flat" cmpd="sng">
            <a:solidFill>
              <a:srgbClr val="1C3052"/>
            </a:solidFill>
            <a:prstDash val="solid"/>
            <a:miter lim="800000"/>
            <a:headEnd type="none" w="sm" len="sm"/>
            <a:tailEnd type="none" w="sm" len="sm"/>
          </a:ln>
        </p:spPr>
        <p:txBody>
          <a:bodyPr spcFirstLastPara="1" wrap="square" lIns="60950" tIns="30467" rIns="60950" bIns="30467" anchor="ctr" anchorCtr="0">
            <a:noAutofit/>
          </a:bodyPr>
          <a:lstStyle/>
          <a:p>
            <a:pPr algn="ctr"/>
            <a:endParaRPr>
              <a:solidFill>
                <a:schemeClr val="lt1"/>
              </a:solidFill>
              <a:latin typeface="Calibri"/>
              <a:ea typeface="Calibri"/>
              <a:cs typeface="Calibri"/>
              <a:sym typeface="Calibri"/>
            </a:endParaRPr>
          </a:p>
        </p:txBody>
      </p:sp>
      <p:sp>
        <p:nvSpPr>
          <p:cNvPr id="8" name="Google Shape;135;p6">
            <a:extLst>
              <a:ext uri="{FF2B5EF4-FFF2-40B4-BE49-F238E27FC236}">
                <a16:creationId xmlns:a16="http://schemas.microsoft.com/office/drawing/2014/main" id="{F30264ED-E890-4323-87CF-FDA89D7974A0}"/>
              </a:ext>
            </a:extLst>
          </p:cNvPr>
          <p:cNvSpPr/>
          <p:nvPr/>
        </p:nvSpPr>
        <p:spPr>
          <a:xfrm>
            <a:off x="6664900" y="1572404"/>
            <a:ext cx="2072663" cy="487600"/>
          </a:xfrm>
          <a:prstGeom prst="rect">
            <a:avLst/>
          </a:prstGeom>
          <a:noFill/>
          <a:ln>
            <a:noFill/>
          </a:ln>
        </p:spPr>
        <p:txBody>
          <a:bodyPr spcFirstLastPara="1" wrap="square" lIns="60950" tIns="30467" rIns="60950" bIns="30467" anchor="ctr" anchorCtr="0">
            <a:noAutofit/>
          </a:bodyPr>
          <a:lstStyle/>
          <a:p>
            <a:pPr>
              <a:lnSpc>
                <a:spcPct val="90000"/>
              </a:lnSpc>
            </a:pPr>
            <a:r>
              <a:rPr lang="tr-TR" sz="800" dirty="0">
                <a:solidFill>
                  <a:schemeClr val="dk1"/>
                </a:solidFill>
                <a:latin typeface="Calibri"/>
                <a:ea typeface="Calibri"/>
                <a:cs typeface="Calibri"/>
                <a:sym typeface="Calibri"/>
              </a:rPr>
              <a:t>Rektör, üniversitenin en üst düzey yöneticisi olup, akademik, idari ve mali işlerin yürütülmesinden sorumludur.</a:t>
            </a:r>
            <a:endParaRPr sz="800" dirty="0"/>
          </a:p>
        </p:txBody>
      </p:sp>
      <p:pic>
        <p:nvPicPr>
          <p:cNvPr id="23" name="Google Shape;138;p6" descr="Confused person">
            <a:extLst>
              <a:ext uri="{FF2B5EF4-FFF2-40B4-BE49-F238E27FC236}">
                <a16:creationId xmlns:a16="http://schemas.microsoft.com/office/drawing/2014/main" id="{62FCCF75-DD60-4F87-BB61-27351D7C13AF}"/>
              </a:ext>
            </a:extLst>
          </p:cNvPr>
          <p:cNvPicPr preferRelativeResize="0"/>
          <p:nvPr/>
        </p:nvPicPr>
        <p:blipFill rotWithShape="1">
          <a:blip r:embed="rId5">
            <a:alphaModFix/>
          </a:blip>
          <a:srcRect/>
          <a:stretch/>
        </p:blipFill>
        <p:spPr>
          <a:xfrm>
            <a:off x="9079632" y="3598473"/>
            <a:ext cx="360000" cy="360000"/>
          </a:xfrm>
          <a:prstGeom prst="rect">
            <a:avLst/>
          </a:prstGeom>
          <a:noFill/>
          <a:ln>
            <a:noFill/>
          </a:ln>
        </p:spPr>
      </p:pic>
      <p:sp>
        <p:nvSpPr>
          <p:cNvPr id="10" name="Google Shape;139;p6">
            <a:extLst>
              <a:ext uri="{FF2B5EF4-FFF2-40B4-BE49-F238E27FC236}">
                <a16:creationId xmlns:a16="http://schemas.microsoft.com/office/drawing/2014/main" id="{6B97D50C-C9D9-327F-B22E-A7BFBB0EA25D}"/>
              </a:ext>
            </a:extLst>
          </p:cNvPr>
          <p:cNvSpPr/>
          <p:nvPr/>
        </p:nvSpPr>
        <p:spPr>
          <a:xfrm>
            <a:off x="6248400" y="2202088"/>
            <a:ext cx="2540000" cy="601400"/>
          </a:xfrm>
          <a:prstGeom prst="rect">
            <a:avLst/>
          </a:prstGeom>
          <a:noFill/>
          <a:ln w="12700" cap="flat" cmpd="sng">
            <a:solidFill>
              <a:srgbClr val="1C3052"/>
            </a:solidFill>
            <a:prstDash val="solid"/>
            <a:miter lim="800000"/>
            <a:headEnd type="none" w="sm" len="sm"/>
            <a:tailEnd type="none" w="sm" len="sm"/>
          </a:ln>
        </p:spPr>
        <p:txBody>
          <a:bodyPr spcFirstLastPara="1" wrap="square" lIns="60950" tIns="30467" rIns="60950" bIns="30467" anchor="ctr" anchorCtr="0">
            <a:noAutofit/>
          </a:bodyPr>
          <a:lstStyle/>
          <a:p>
            <a:pPr algn="ctr"/>
            <a:endParaRPr>
              <a:solidFill>
                <a:schemeClr val="lt1"/>
              </a:solidFill>
              <a:latin typeface="Calibri"/>
              <a:ea typeface="Calibri"/>
              <a:cs typeface="Calibri"/>
              <a:sym typeface="Calibri"/>
            </a:endParaRPr>
          </a:p>
        </p:txBody>
      </p:sp>
      <p:grpSp>
        <p:nvGrpSpPr>
          <p:cNvPr id="12" name="Google Shape;141;p6">
            <a:extLst>
              <a:ext uri="{FF2B5EF4-FFF2-40B4-BE49-F238E27FC236}">
                <a16:creationId xmlns:a16="http://schemas.microsoft.com/office/drawing/2014/main" id="{6CAC3B6E-38B3-EEC2-4F6C-63D3237324CC}"/>
              </a:ext>
            </a:extLst>
          </p:cNvPr>
          <p:cNvGrpSpPr/>
          <p:nvPr/>
        </p:nvGrpSpPr>
        <p:grpSpPr>
          <a:xfrm>
            <a:off x="8955284" y="1523096"/>
            <a:ext cx="587096" cy="540474"/>
            <a:chOff x="3753701" y="4114107"/>
            <a:chExt cx="880644" cy="810711"/>
          </a:xfrm>
        </p:grpSpPr>
        <p:sp>
          <p:nvSpPr>
            <p:cNvPr id="20" name="Google Shape;142;p6">
              <a:extLst>
                <a:ext uri="{FF2B5EF4-FFF2-40B4-BE49-F238E27FC236}">
                  <a16:creationId xmlns:a16="http://schemas.microsoft.com/office/drawing/2014/main" id="{0B14BD7A-2EE0-86B1-2430-47F3755F721B}"/>
                </a:ext>
              </a:extLst>
            </p:cNvPr>
            <p:cNvSpPr/>
            <p:nvPr/>
          </p:nvSpPr>
          <p:spPr>
            <a:xfrm>
              <a:off x="3753701" y="4616878"/>
              <a:ext cx="880644" cy="307940"/>
            </a:xfrm>
            <a:prstGeom prst="rect">
              <a:avLst/>
            </a:prstGeom>
            <a:noFill/>
            <a:ln>
              <a:noFill/>
            </a:ln>
          </p:spPr>
          <p:txBody>
            <a:bodyPr spcFirstLastPara="1" wrap="square" lIns="60950" tIns="30467" rIns="60950" bIns="30467" anchor="ctr" anchorCtr="0">
              <a:noAutofit/>
            </a:bodyPr>
            <a:lstStyle/>
            <a:p>
              <a:pPr algn="ctr">
                <a:lnSpc>
                  <a:spcPct val="90000"/>
                </a:lnSpc>
              </a:pPr>
              <a:r>
                <a:rPr lang="tr-TR" sz="667" dirty="0">
                  <a:solidFill>
                    <a:schemeClr val="dk1"/>
                  </a:solidFill>
                  <a:latin typeface="Calibri"/>
                  <a:ea typeface="Calibri"/>
                  <a:cs typeface="Calibri"/>
                  <a:sym typeface="Calibri"/>
                </a:rPr>
                <a:t>Rektör Yardımcıları</a:t>
              </a:r>
              <a:endParaRPr sz="800" dirty="0"/>
            </a:p>
          </p:txBody>
        </p:sp>
        <p:pic>
          <p:nvPicPr>
            <p:cNvPr id="21" name="Google Shape;143;p6" descr="Meeting">
              <a:extLst>
                <a:ext uri="{FF2B5EF4-FFF2-40B4-BE49-F238E27FC236}">
                  <a16:creationId xmlns:a16="http://schemas.microsoft.com/office/drawing/2014/main" id="{614ECE08-A808-B527-FF22-B842AFD1B4CA}"/>
                </a:ext>
              </a:extLst>
            </p:cNvPr>
            <p:cNvPicPr preferRelativeResize="0"/>
            <p:nvPr/>
          </p:nvPicPr>
          <p:blipFill rotWithShape="1">
            <a:blip r:embed="rId6">
              <a:alphaModFix/>
            </a:blip>
            <a:srcRect/>
            <a:stretch/>
          </p:blipFill>
          <p:spPr>
            <a:xfrm>
              <a:off x="3931119" y="4114107"/>
              <a:ext cx="540000" cy="540000"/>
            </a:xfrm>
            <a:prstGeom prst="rect">
              <a:avLst/>
            </a:prstGeom>
            <a:noFill/>
            <a:ln>
              <a:noFill/>
            </a:ln>
          </p:spPr>
        </p:pic>
      </p:grpSp>
      <p:sp>
        <p:nvSpPr>
          <p:cNvPr id="26" name="Google Shape;152;p6">
            <a:extLst>
              <a:ext uri="{FF2B5EF4-FFF2-40B4-BE49-F238E27FC236}">
                <a16:creationId xmlns:a16="http://schemas.microsoft.com/office/drawing/2014/main" id="{9D1E2D24-994D-D307-6E4F-6229C2B237EE}"/>
              </a:ext>
            </a:extLst>
          </p:cNvPr>
          <p:cNvSpPr/>
          <p:nvPr/>
        </p:nvSpPr>
        <p:spPr>
          <a:xfrm>
            <a:off x="6197600" y="1415471"/>
            <a:ext cx="5368398" cy="4299529"/>
          </a:xfrm>
          <a:prstGeom prst="rect">
            <a:avLst/>
          </a:prstGeom>
          <a:noFill/>
          <a:ln w="12700" cap="flat" cmpd="sng">
            <a:solidFill>
              <a:schemeClr val="dk1"/>
            </a:solidFill>
            <a:prstDash val="solid"/>
            <a:miter lim="800000"/>
            <a:headEnd type="none" w="sm" len="sm"/>
            <a:tailEnd type="none" w="sm" len="sm"/>
          </a:ln>
        </p:spPr>
        <p:txBody>
          <a:bodyPr spcFirstLastPara="1" wrap="square" lIns="60950" tIns="30467" rIns="60950" bIns="30467" anchor="ctr" anchorCtr="0">
            <a:noAutofit/>
          </a:bodyPr>
          <a:lstStyle/>
          <a:p>
            <a:pPr algn="ctr"/>
            <a:endParaRPr>
              <a:solidFill>
                <a:schemeClr val="lt1"/>
              </a:solidFill>
              <a:latin typeface="Calibri"/>
              <a:ea typeface="Calibri"/>
              <a:cs typeface="Calibri"/>
              <a:sym typeface="Calibri"/>
            </a:endParaRPr>
          </a:p>
        </p:txBody>
      </p:sp>
      <p:sp>
        <p:nvSpPr>
          <p:cNvPr id="27" name="Google Shape;153;p6">
            <a:extLst>
              <a:ext uri="{FF2B5EF4-FFF2-40B4-BE49-F238E27FC236}">
                <a16:creationId xmlns:a16="http://schemas.microsoft.com/office/drawing/2014/main" id="{712B0652-233B-6228-510D-5D33B7DB019C}"/>
              </a:ext>
            </a:extLst>
          </p:cNvPr>
          <p:cNvSpPr/>
          <p:nvPr/>
        </p:nvSpPr>
        <p:spPr>
          <a:xfrm>
            <a:off x="6248400" y="1251376"/>
            <a:ext cx="5267474" cy="232714"/>
          </a:xfrm>
          <a:prstGeom prst="rect">
            <a:avLst/>
          </a:prstGeom>
          <a:solidFill>
            <a:srgbClr val="172C51"/>
          </a:solidFill>
          <a:ln w="28575" cap="flat" cmpd="sng">
            <a:solidFill>
              <a:schemeClr val="lt1"/>
            </a:solidFill>
            <a:prstDash val="solid"/>
            <a:miter lim="800000"/>
            <a:headEnd type="none" w="sm" len="sm"/>
            <a:tailEnd type="none" w="sm" len="sm"/>
          </a:ln>
        </p:spPr>
        <p:txBody>
          <a:bodyPr spcFirstLastPara="1" wrap="square" lIns="60950" tIns="30467" rIns="60950" bIns="30467" anchor="ctr" anchorCtr="0">
            <a:noAutofit/>
          </a:bodyPr>
          <a:lstStyle/>
          <a:p>
            <a:pPr lvl="0" algn="ctr"/>
            <a:r>
              <a:rPr lang="tr-TR" sz="1067" dirty="0">
                <a:solidFill>
                  <a:schemeClr val="lt1"/>
                </a:solidFill>
                <a:ea typeface="Calibri"/>
                <a:cs typeface="Calibri"/>
                <a:sym typeface="Calibri"/>
              </a:rPr>
              <a:t>Akademideki Roller</a:t>
            </a:r>
            <a:endParaRPr sz="1867" dirty="0"/>
          </a:p>
        </p:txBody>
      </p:sp>
      <p:sp>
        <p:nvSpPr>
          <p:cNvPr id="31" name="Google Shape;135;p6">
            <a:extLst>
              <a:ext uri="{FF2B5EF4-FFF2-40B4-BE49-F238E27FC236}">
                <a16:creationId xmlns:a16="http://schemas.microsoft.com/office/drawing/2014/main" id="{C4DC8F02-61C8-A6FC-5CE9-AC555A281408}"/>
              </a:ext>
            </a:extLst>
          </p:cNvPr>
          <p:cNvSpPr/>
          <p:nvPr/>
        </p:nvSpPr>
        <p:spPr>
          <a:xfrm>
            <a:off x="399125" y="1125691"/>
            <a:ext cx="5468985" cy="4884103"/>
          </a:xfrm>
          <a:prstGeom prst="rect">
            <a:avLst/>
          </a:prstGeom>
          <a:noFill/>
          <a:ln>
            <a:noFill/>
          </a:ln>
        </p:spPr>
        <p:txBody>
          <a:bodyPr spcFirstLastPara="1" wrap="square" lIns="60950" tIns="30467" rIns="60950" bIns="30467" anchor="ctr" anchorCtr="0">
            <a:noAutofit/>
          </a:bodyPr>
          <a:lstStyle/>
          <a:p>
            <a:pPr>
              <a:lnSpc>
                <a:spcPct val="90000"/>
              </a:lnSpc>
            </a:pPr>
            <a:r>
              <a:rPr lang="tr-TR" sz="1400" b="1" dirty="0">
                <a:solidFill>
                  <a:schemeClr val="dk1"/>
                </a:solidFill>
                <a:latin typeface="Calibri"/>
                <a:ea typeface="Calibri"/>
                <a:cs typeface="Calibri"/>
                <a:sym typeface="Calibri"/>
              </a:rPr>
              <a:t>Temel Amaç:</a:t>
            </a:r>
            <a:endParaRPr lang="tr-TR" sz="1400" dirty="0">
              <a:solidFill>
                <a:schemeClr val="dk1"/>
              </a:solidFill>
              <a:latin typeface="Calibri"/>
              <a:ea typeface="Calibri"/>
              <a:cs typeface="Calibri"/>
              <a:sym typeface="Calibri"/>
            </a:endParaRPr>
          </a:p>
          <a:p>
            <a:pPr marL="190510" indent="-190510">
              <a:lnSpc>
                <a:spcPct val="90000"/>
              </a:lnSpc>
              <a:buFont typeface="Arial" panose="020B0604020202020204" pitchFamily="34" charset="0"/>
              <a:buChar char="•"/>
            </a:pPr>
            <a:r>
              <a:rPr lang="tr-TR" sz="1400" dirty="0">
                <a:solidFill>
                  <a:schemeClr val="dk1"/>
                </a:solidFill>
                <a:latin typeface="Calibri"/>
                <a:ea typeface="Calibri"/>
                <a:cs typeface="Calibri"/>
                <a:sym typeface="Calibri"/>
              </a:rPr>
              <a:t>Bilgi edinme sürecini desteklemek</a:t>
            </a:r>
          </a:p>
          <a:p>
            <a:pPr marL="190510" indent="-190510">
              <a:lnSpc>
                <a:spcPct val="90000"/>
              </a:lnSpc>
              <a:buFont typeface="Arial" panose="020B0604020202020204" pitchFamily="34" charset="0"/>
              <a:buChar char="•"/>
            </a:pPr>
            <a:r>
              <a:rPr lang="tr-TR" sz="1400" dirty="0">
                <a:solidFill>
                  <a:schemeClr val="dk1"/>
                </a:solidFill>
                <a:latin typeface="Calibri"/>
                <a:ea typeface="Calibri"/>
                <a:cs typeface="Calibri"/>
                <a:sym typeface="Calibri"/>
              </a:rPr>
              <a:t>Akademik bilgi üretimini teşvik etmek</a:t>
            </a:r>
          </a:p>
          <a:p>
            <a:pPr>
              <a:lnSpc>
                <a:spcPct val="90000"/>
              </a:lnSpc>
            </a:pPr>
            <a:r>
              <a:rPr lang="tr-TR" sz="1400" b="1" dirty="0">
                <a:solidFill>
                  <a:schemeClr val="dk1"/>
                </a:solidFill>
                <a:latin typeface="Calibri"/>
                <a:ea typeface="Calibri"/>
                <a:cs typeface="Calibri"/>
                <a:sym typeface="Calibri"/>
              </a:rPr>
              <a:t>Ana Faaliyetler:</a:t>
            </a:r>
            <a:endParaRPr lang="tr-TR" sz="1400" dirty="0">
              <a:solidFill>
                <a:schemeClr val="dk1"/>
              </a:solidFill>
              <a:latin typeface="Calibri"/>
              <a:ea typeface="Calibri"/>
              <a:cs typeface="Calibri"/>
              <a:sym typeface="Calibri"/>
            </a:endParaRPr>
          </a:p>
          <a:p>
            <a:pPr marL="190510" indent="-190510">
              <a:lnSpc>
                <a:spcPct val="90000"/>
              </a:lnSpc>
              <a:buFont typeface="Arial" panose="020B0604020202020204" pitchFamily="34" charset="0"/>
              <a:buChar char="•"/>
            </a:pPr>
            <a:r>
              <a:rPr lang="tr-TR" sz="1400" dirty="0">
                <a:solidFill>
                  <a:schemeClr val="dk1"/>
                </a:solidFill>
                <a:latin typeface="Calibri"/>
                <a:ea typeface="Calibri"/>
                <a:cs typeface="Calibri"/>
                <a:sym typeface="Calibri"/>
              </a:rPr>
              <a:t>Derslerle teorik ve pratik bilgi sunumu</a:t>
            </a:r>
          </a:p>
          <a:p>
            <a:pPr marL="190510" indent="-190510">
              <a:lnSpc>
                <a:spcPct val="90000"/>
              </a:lnSpc>
              <a:buFont typeface="Arial" panose="020B0604020202020204" pitchFamily="34" charset="0"/>
              <a:buChar char="•"/>
            </a:pPr>
            <a:r>
              <a:rPr lang="tr-TR" sz="1400" dirty="0">
                <a:solidFill>
                  <a:schemeClr val="dk1"/>
                </a:solidFill>
                <a:latin typeface="Calibri"/>
                <a:ea typeface="Calibri"/>
                <a:cs typeface="Calibri"/>
                <a:sym typeface="Calibri"/>
              </a:rPr>
              <a:t>Yeni bilgi üretimini sağlayan araştırmalar</a:t>
            </a:r>
          </a:p>
          <a:p>
            <a:pPr>
              <a:lnSpc>
                <a:spcPct val="90000"/>
              </a:lnSpc>
            </a:pPr>
            <a:endParaRPr lang="tr-TR" sz="1400" dirty="0">
              <a:solidFill>
                <a:schemeClr val="dk1"/>
              </a:solidFill>
              <a:latin typeface="Calibri"/>
              <a:ea typeface="Calibri"/>
              <a:cs typeface="Calibri"/>
              <a:sym typeface="Calibri"/>
            </a:endParaRPr>
          </a:p>
          <a:p>
            <a:pPr>
              <a:lnSpc>
                <a:spcPct val="90000"/>
              </a:lnSpc>
            </a:pPr>
            <a:r>
              <a:rPr lang="tr-TR" sz="1400" b="1" dirty="0">
                <a:solidFill>
                  <a:schemeClr val="dk1"/>
                </a:solidFill>
                <a:latin typeface="Calibri"/>
                <a:ea typeface="Calibri"/>
                <a:cs typeface="Calibri"/>
                <a:sym typeface="Calibri"/>
              </a:rPr>
              <a:t>Enstitü: </a:t>
            </a:r>
            <a:r>
              <a:rPr lang="tr-TR" sz="1400" dirty="0">
                <a:solidFill>
                  <a:schemeClr val="dk1"/>
                </a:solidFill>
                <a:latin typeface="Calibri"/>
                <a:ea typeface="Calibri"/>
                <a:cs typeface="Calibri"/>
                <a:sym typeface="Calibri"/>
              </a:rPr>
              <a:t>Lisansüstü eğitim ve araştırma merkezi</a:t>
            </a:r>
          </a:p>
          <a:p>
            <a:pPr>
              <a:lnSpc>
                <a:spcPct val="90000"/>
              </a:lnSpc>
            </a:pPr>
            <a:r>
              <a:rPr lang="tr-TR" sz="1400" b="1" dirty="0">
                <a:solidFill>
                  <a:schemeClr val="dk1"/>
                </a:solidFill>
                <a:latin typeface="Calibri"/>
                <a:ea typeface="Calibri"/>
                <a:cs typeface="Calibri"/>
                <a:sym typeface="Calibri"/>
              </a:rPr>
              <a:t>Fakülte: </a:t>
            </a:r>
            <a:r>
              <a:rPr lang="tr-TR" sz="1400" dirty="0">
                <a:solidFill>
                  <a:schemeClr val="dk1"/>
                </a:solidFill>
                <a:latin typeface="Calibri"/>
                <a:ea typeface="Calibri"/>
                <a:cs typeface="Calibri"/>
                <a:sym typeface="Calibri"/>
              </a:rPr>
              <a:t>Üniversitede benzer disiplinlerdeki bölümleri barındıran ana birim</a:t>
            </a:r>
          </a:p>
          <a:p>
            <a:pPr>
              <a:lnSpc>
                <a:spcPct val="90000"/>
              </a:lnSpc>
            </a:pPr>
            <a:r>
              <a:rPr lang="tr-TR" sz="1400" b="1" dirty="0">
                <a:solidFill>
                  <a:schemeClr val="dk1"/>
                </a:solidFill>
                <a:latin typeface="Calibri"/>
                <a:ea typeface="Calibri"/>
                <a:cs typeface="Calibri"/>
                <a:sym typeface="Calibri"/>
              </a:rPr>
              <a:t>Bölüm: </a:t>
            </a:r>
            <a:r>
              <a:rPr lang="tr-TR" sz="1400" dirty="0">
                <a:solidFill>
                  <a:schemeClr val="dk1"/>
                </a:solidFill>
                <a:latin typeface="Calibri"/>
                <a:ea typeface="Calibri"/>
                <a:cs typeface="Calibri"/>
                <a:sym typeface="Calibri"/>
              </a:rPr>
              <a:t>Belirli bir alanda uzmanlaşmış eğitim ve araştırma birimi</a:t>
            </a:r>
            <a:endParaRPr lang="tr-TR" sz="1400" b="1" dirty="0">
              <a:solidFill>
                <a:schemeClr val="dk1"/>
              </a:solidFill>
              <a:latin typeface="Calibri"/>
              <a:ea typeface="Calibri"/>
              <a:cs typeface="Calibri"/>
              <a:sym typeface="Calibri"/>
            </a:endParaRPr>
          </a:p>
          <a:p>
            <a:pPr>
              <a:lnSpc>
                <a:spcPct val="90000"/>
              </a:lnSpc>
            </a:pPr>
            <a:endParaRPr lang="tr-TR" sz="1400" dirty="0">
              <a:solidFill>
                <a:schemeClr val="dk1"/>
              </a:solidFill>
              <a:latin typeface="Calibri"/>
              <a:ea typeface="Calibri"/>
              <a:cs typeface="Calibri"/>
              <a:sym typeface="Calibri"/>
            </a:endParaRPr>
          </a:p>
          <a:p>
            <a:pPr>
              <a:lnSpc>
                <a:spcPct val="90000"/>
              </a:lnSpc>
            </a:pPr>
            <a:endParaRPr lang="tr-TR" sz="1400" dirty="0">
              <a:solidFill>
                <a:schemeClr val="dk1"/>
              </a:solidFill>
              <a:latin typeface="Calibri"/>
              <a:ea typeface="Calibri"/>
              <a:cs typeface="Calibri"/>
              <a:sym typeface="Calibri"/>
            </a:endParaRPr>
          </a:p>
          <a:p>
            <a:pPr>
              <a:lnSpc>
                <a:spcPct val="90000"/>
              </a:lnSpc>
            </a:pPr>
            <a:r>
              <a:rPr lang="tr-TR" sz="1400" dirty="0">
                <a:solidFill>
                  <a:schemeClr val="dk1"/>
                </a:solidFill>
                <a:latin typeface="Calibri"/>
                <a:ea typeface="Calibri"/>
                <a:cs typeface="Calibri"/>
                <a:sym typeface="Calibri"/>
              </a:rPr>
              <a:t>   2024 yılı Bilgisayar Mühendisliği bölümü taban puanlarına göre sırasıyla Türkiye’deki en iyi 10 üniversite:</a:t>
            </a:r>
          </a:p>
          <a:p>
            <a:pPr marL="190510" indent="-190510">
              <a:lnSpc>
                <a:spcPct val="90000"/>
              </a:lnSpc>
              <a:buFont typeface="Arial" panose="020B0604020202020204" pitchFamily="34" charset="0"/>
              <a:buChar char="•"/>
            </a:pPr>
            <a:r>
              <a:rPr lang="tr-TR" sz="1400" dirty="0">
                <a:solidFill>
                  <a:schemeClr val="dk1"/>
                </a:solidFill>
                <a:latin typeface="Calibri"/>
                <a:ea typeface="Calibri"/>
                <a:cs typeface="Calibri"/>
                <a:sym typeface="Calibri"/>
              </a:rPr>
              <a:t>Koç Üniversitesi (Burslu)</a:t>
            </a:r>
          </a:p>
          <a:p>
            <a:pPr marL="190510" indent="-190510">
              <a:lnSpc>
                <a:spcPct val="90000"/>
              </a:lnSpc>
              <a:buFont typeface="Arial" panose="020B0604020202020204" pitchFamily="34" charset="0"/>
              <a:buChar char="•"/>
            </a:pPr>
            <a:r>
              <a:rPr lang="tr-TR" sz="1400" dirty="0">
                <a:solidFill>
                  <a:schemeClr val="dk1"/>
                </a:solidFill>
                <a:latin typeface="Calibri"/>
                <a:ea typeface="Calibri"/>
                <a:cs typeface="Calibri"/>
                <a:sym typeface="Calibri"/>
              </a:rPr>
              <a:t>Bilkent Üniversitesi (Burslu)</a:t>
            </a:r>
          </a:p>
          <a:p>
            <a:pPr marL="190510" indent="-190510">
              <a:lnSpc>
                <a:spcPct val="90000"/>
              </a:lnSpc>
              <a:buFont typeface="Arial" panose="020B0604020202020204" pitchFamily="34" charset="0"/>
              <a:buChar char="•"/>
            </a:pPr>
            <a:r>
              <a:rPr lang="tr-TR" sz="1400" dirty="0">
                <a:solidFill>
                  <a:schemeClr val="dk1"/>
                </a:solidFill>
                <a:latin typeface="Calibri"/>
                <a:ea typeface="Calibri"/>
                <a:cs typeface="Calibri"/>
                <a:sym typeface="Calibri"/>
              </a:rPr>
              <a:t>Orta Doğu Teknik Üniversitesi</a:t>
            </a:r>
          </a:p>
          <a:p>
            <a:pPr marL="190510" indent="-190510">
              <a:lnSpc>
                <a:spcPct val="90000"/>
              </a:lnSpc>
              <a:buFont typeface="Arial" panose="020B0604020202020204" pitchFamily="34" charset="0"/>
              <a:buChar char="•"/>
            </a:pPr>
            <a:r>
              <a:rPr lang="tr-TR" sz="1400" dirty="0">
                <a:solidFill>
                  <a:schemeClr val="dk1"/>
                </a:solidFill>
                <a:latin typeface="Calibri"/>
                <a:ea typeface="Calibri"/>
                <a:cs typeface="Calibri"/>
                <a:sym typeface="Calibri"/>
              </a:rPr>
              <a:t>Boğaziçi Üniversitesi</a:t>
            </a:r>
          </a:p>
          <a:p>
            <a:pPr marL="190510" indent="-190510">
              <a:lnSpc>
                <a:spcPct val="90000"/>
              </a:lnSpc>
              <a:buFont typeface="Arial" panose="020B0604020202020204" pitchFamily="34" charset="0"/>
              <a:buChar char="•"/>
            </a:pPr>
            <a:r>
              <a:rPr lang="tr-TR" sz="1400" dirty="0">
                <a:solidFill>
                  <a:schemeClr val="dk1"/>
                </a:solidFill>
                <a:latin typeface="Calibri"/>
                <a:ea typeface="Calibri"/>
                <a:cs typeface="Calibri"/>
                <a:sym typeface="Calibri"/>
              </a:rPr>
              <a:t>İstanbul Teknik Üniversitesi</a:t>
            </a:r>
          </a:p>
          <a:p>
            <a:pPr marL="190510" indent="-190510">
              <a:lnSpc>
                <a:spcPct val="90000"/>
              </a:lnSpc>
              <a:buFont typeface="Arial" panose="020B0604020202020204" pitchFamily="34" charset="0"/>
              <a:buChar char="•"/>
            </a:pPr>
            <a:r>
              <a:rPr lang="tr-TR" sz="1400" dirty="0">
                <a:solidFill>
                  <a:schemeClr val="dk1"/>
                </a:solidFill>
                <a:latin typeface="Calibri"/>
                <a:ea typeface="Calibri"/>
                <a:cs typeface="Calibri"/>
                <a:sym typeface="Calibri"/>
              </a:rPr>
              <a:t>TOBB Ekonomi ve Teknoloji Üniversitesi (Burslu)</a:t>
            </a:r>
          </a:p>
          <a:p>
            <a:pPr marL="190510" indent="-190510">
              <a:lnSpc>
                <a:spcPct val="90000"/>
              </a:lnSpc>
              <a:buFont typeface="Arial" panose="020B0604020202020204" pitchFamily="34" charset="0"/>
              <a:buChar char="•"/>
            </a:pPr>
            <a:r>
              <a:rPr lang="tr-TR" sz="1400" dirty="0">
                <a:solidFill>
                  <a:schemeClr val="dk1"/>
                </a:solidFill>
                <a:latin typeface="Calibri"/>
                <a:ea typeface="Calibri"/>
                <a:cs typeface="Calibri"/>
                <a:sym typeface="Calibri"/>
              </a:rPr>
              <a:t>Özyeğin Üniversitesi (Burslu)</a:t>
            </a:r>
          </a:p>
          <a:p>
            <a:pPr marL="190510" indent="-190510">
              <a:lnSpc>
                <a:spcPct val="90000"/>
              </a:lnSpc>
              <a:buFont typeface="Arial" panose="020B0604020202020204" pitchFamily="34" charset="0"/>
              <a:buChar char="•"/>
            </a:pPr>
            <a:r>
              <a:rPr lang="tr-TR" sz="1400" dirty="0">
                <a:solidFill>
                  <a:schemeClr val="dk1"/>
                </a:solidFill>
                <a:latin typeface="Calibri"/>
                <a:ea typeface="Calibri"/>
                <a:cs typeface="Calibri"/>
                <a:sym typeface="Calibri"/>
              </a:rPr>
              <a:t>Galatasaray Üniversitesi</a:t>
            </a:r>
          </a:p>
          <a:p>
            <a:pPr marL="190510" indent="-190510">
              <a:lnSpc>
                <a:spcPct val="90000"/>
              </a:lnSpc>
              <a:buFont typeface="Arial" panose="020B0604020202020204" pitchFamily="34" charset="0"/>
              <a:buChar char="•"/>
            </a:pPr>
            <a:r>
              <a:rPr lang="tr-TR" sz="1400" dirty="0">
                <a:solidFill>
                  <a:schemeClr val="dk1"/>
                </a:solidFill>
                <a:latin typeface="Calibri"/>
                <a:ea typeface="Calibri"/>
                <a:cs typeface="Calibri"/>
                <a:sym typeface="Calibri"/>
              </a:rPr>
              <a:t>Hacettepe Üniversitesi</a:t>
            </a:r>
          </a:p>
          <a:p>
            <a:pPr marL="190510" indent="-190510">
              <a:lnSpc>
                <a:spcPct val="90000"/>
              </a:lnSpc>
              <a:buFont typeface="Arial" panose="020B0604020202020204" pitchFamily="34" charset="0"/>
              <a:buChar char="•"/>
            </a:pPr>
            <a:r>
              <a:rPr lang="tr-TR" sz="1400" dirty="0">
                <a:solidFill>
                  <a:schemeClr val="dk1"/>
                </a:solidFill>
                <a:latin typeface="Calibri"/>
                <a:ea typeface="Calibri"/>
                <a:cs typeface="Calibri"/>
                <a:sym typeface="Calibri"/>
              </a:rPr>
              <a:t>Yeditepe Üniversitesi (Burslu)</a:t>
            </a:r>
          </a:p>
        </p:txBody>
      </p:sp>
      <p:sp>
        <p:nvSpPr>
          <p:cNvPr id="1024" name="Google Shape;139;p6">
            <a:extLst>
              <a:ext uri="{FF2B5EF4-FFF2-40B4-BE49-F238E27FC236}">
                <a16:creationId xmlns:a16="http://schemas.microsoft.com/office/drawing/2014/main" id="{7FF15566-C517-7ECA-D427-546314BEFA2B}"/>
              </a:ext>
            </a:extLst>
          </p:cNvPr>
          <p:cNvSpPr/>
          <p:nvPr/>
        </p:nvSpPr>
        <p:spPr>
          <a:xfrm>
            <a:off x="8975874" y="1504612"/>
            <a:ext cx="2540000" cy="601400"/>
          </a:xfrm>
          <a:prstGeom prst="rect">
            <a:avLst/>
          </a:prstGeom>
          <a:noFill/>
          <a:ln w="12700" cap="flat" cmpd="sng">
            <a:solidFill>
              <a:srgbClr val="1C3052"/>
            </a:solidFill>
            <a:prstDash val="solid"/>
            <a:miter lim="800000"/>
            <a:headEnd type="none" w="sm" len="sm"/>
            <a:tailEnd type="none" w="sm" len="sm"/>
          </a:ln>
        </p:spPr>
        <p:txBody>
          <a:bodyPr spcFirstLastPara="1" wrap="square" lIns="60950" tIns="30467" rIns="60950" bIns="30467" anchor="ctr" anchorCtr="0">
            <a:noAutofit/>
          </a:bodyPr>
          <a:lstStyle/>
          <a:p>
            <a:pPr algn="ctr"/>
            <a:endParaRPr>
              <a:solidFill>
                <a:schemeClr val="lt1"/>
              </a:solidFill>
              <a:latin typeface="Calibri"/>
              <a:ea typeface="Calibri"/>
              <a:cs typeface="Calibri"/>
              <a:sym typeface="Calibri"/>
            </a:endParaRPr>
          </a:p>
        </p:txBody>
      </p:sp>
      <p:sp>
        <p:nvSpPr>
          <p:cNvPr id="1025" name="Google Shape;139;p6">
            <a:extLst>
              <a:ext uri="{FF2B5EF4-FFF2-40B4-BE49-F238E27FC236}">
                <a16:creationId xmlns:a16="http://schemas.microsoft.com/office/drawing/2014/main" id="{E15B7506-0F4F-6FB1-6277-C51970E30118}"/>
              </a:ext>
            </a:extLst>
          </p:cNvPr>
          <p:cNvSpPr/>
          <p:nvPr/>
        </p:nvSpPr>
        <p:spPr>
          <a:xfrm>
            <a:off x="8975874" y="2197132"/>
            <a:ext cx="2540000" cy="601400"/>
          </a:xfrm>
          <a:prstGeom prst="rect">
            <a:avLst/>
          </a:prstGeom>
          <a:noFill/>
          <a:ln w="12700" cap="flat" cmpd="sng">
            <a:solidFill>
              <a:srgbClr val="1C3052"/>
            </a:solidFill>
            <a:prstDash val="solid"/>
            <a:miter lim="800000"/>
            <a:headEnd type="none" w="sm" len="sm"/>
            <a:tailEnd type="none" w="sm" len="sm"/>
          </a:ln>
        </p:spPr>
        <p:txBody>
          <a:bodyPr spcFirstLastPara="1" wrap="square" lIns="60950" tIns="30467" rIns="60950" bIns="30467" anchor="ctr" anchorCtr="0">
            <a:noAutofit/>
          </a:bodyPr>
          <a:lstStyle/>
          <a:p>
            <a:pPr algn="ctr"/>
            <a:endParaRPr>
              <a:solidFill>
                <a:schemeClr val="lt1"/>
              </a:solidFill>
              <a:latin typeface="Calibri"/>
              <a:ea typeface="Calibri"/>
              <a:cs typeface="Calibri"/>
              <a:sym typeface="Calibri"/>
            </a:endParaRPr>
          </a:p>
        </p:txBody>
      </p:sp>
      <p:sp>
        <p:nvSpPr>
          <p:cNvPr id="1030" name="Google Shape;139;p6">
            <a:extLst>
              <a:ext uri="{FF2B5EF4-FFF2-40B4-BE49-F238E27FC236}">
                <a16:creationId xmlns:a16="http://schemas.microsoft.com/office/drawing/2014/main" id="{FA7217B0-065A-2BD4-A119-125F70FD94DA}"/>
              </a:ext>
            </a:extLst>
          </p:cNvPr>
          <p:cNvSpPr/>
          <p:nvPr/>
        </p:nvSpPr>
        <p:spPr>
          <a:xfrm>
            <a:off x="6248400" y="2896608"/>
            <a:ext cx="2540000" cy="601400"/>
          </a:xfrm>
          <a:prstGeom prst="rect">
            <a:avLst/>
          </a:prstGeom>
          <a:noFill/>
          <a:ln w="12700" cap="flat" cmpd="sng">
            <a:solidFill>
              <a:srgbClr val="1C3052"/>
            </a:solidFill>
            <a:prstDash val="solid"/>
            <a:miter lim="800000"/>
            <a:headEnd type="none" w="sm" len="sm"/>
            <a:tailEnd type="none" w="sm" len="sm"/>
          </a:ln>
        </p:spPr>
        <p:txBody>
          <a:bodyPr spcFirstLastPara="1" wrap="square" lIns="60950" tIns="30467" rIns="60950" bIns="30467" anchor="ctr" anchorCtr="0">
            <a:noAutofit/>
          </a:bodyPr>
          <a:lstStyle/>
          <a:p>
            <a:pPr algn="ctr"/>
            <a:endParaRPr>
              <a:solidFill>
                <a:schemeClr val="lt1"/>
              </a:solidFill>
              <a:latin typeface="Calibri"/>
              <a:ea typeface="Calibri"/>
              <a:cs typeface="Calibri"/>
              <a:sym typeface="Calibri"/>
            </a:endParaRPr>
          </a:p>
        </p:txBody>
      </p:sp>
      <p:sp>
        <p:nvSpPr>
          <p:cNvPr id="1035" name="Google Shape;139;p6">
            <a:extLst>
              <a:ext uri="{FF2B5EF4-FFF2-40B4-BE49-F238E27FC236}">
                <a16:creationId xmlns:a16="http://schemas.microsoft.com/office/drawing/2014/main" id="{873C282F-165D-C4B8-D078-003C08F8621D}"/>
              </a:ext>
            </a:extLst>
          </p:cNvPr>
          <p:cNvSpPr/>
          <p:nvPr/>
        </p:nvSpPr>
        <p:spPr>
          <a:xfrm>
            <a:off x="8975874" y="2891652"/>
            <a:ext cx="2540000" cy="601400"/>
          </a:xfrm>
          <a:prstGeom prst="rect">
            <a:avLst/>
          </a:prstGeom>
          <a:noFill/>
          <a:ln w="12700" cap="flat" cmpd="sng">
            <a:solidFill>
              <a:srgbClr val="1C3052"/>
            </a:solidFill>
            <a:prstDash val="solid"/>
            <a:miter lim="800000"/>
            <a:headEnd type="none" w="sm" len="sm"/>
            <a:tailEnd type="none" w="sm" len="sm"/>
          </a:ln>
        </p:spPr>
        <p:txBody>
          <a:bodyPr spcFirstLastPara="1" wrap="square" lIns="60950" tIns="30467" rIns="60950" bIns="30467" anchor="ctr" anchorCtr="0">
            <a:noAutofit/>
          </a:bodyPr>
          <a:lstStyle/>
          <a:p>
            <a:pPr algn="ctr"/>
            <a:endParaRPr dirty="0">
              <a:solidFill>
                <a:schemeClr val="lt1"/>
              </a:solidFill>
              <a:latin typeface="Calibri"/>
              <a:ea typeface="Calibri"/>
              <a:cs typeface="Calibri"/>
              <a:sym typeface="Calibri"/>
            </a:endParaRPr>
          </a:p>
        </p:txBody>
      </p:sp>
      <p:sp>
        <p:nvSpPr>
          <p:cNvPr id="1036" name="Google Shape;139;p6">
            <a:extLst>
              <a:ext uri="{FF2B5EF4-FFF2-40B4-BE49-F238E27FC236}">
                <a16:creationId xmlns:a16="http://schemas.microsoft.com/office/drawing/2014/main" id="{2F0F8499-9D3C-1B28-C221-F060B8ACC6C0}"/>
              </a:ext>
            </a:extLst>
          </p:cNvPr>
          <p:cNvSpPr/>
          <p:nvPr/>
        </p:nvSpPr>
        <p:spPr>
          <a:xfrm>
            <a:off x="6248400" y="3608361"/>
            <a:ext cx="2540000" cy="601400"/>
          </a:xfrm>
          <a:prstGeom prst="rect">
            <a:avLst/>
          </a:prstGeom>
          <a:noFill/>
          <a:ln w="12700" cap="flat" cmpd="sng">
            <a:solidFill>
              <a:srgbClr val="1C3052"/>
            </a:solidFill>
            <a:prstDash val="solid"/>
            <a:miter lim="800000"/>
            <a:headEnd type="none" w="sm" len="sm"/>
            <a:tailEnd type="none" w="sm" len="sm"/>
          </a:ln>
        </p:spPr>
        <p:txBody>
          <a:bodyPr spcFirstLastPara="1" wrap="square" lIns="60950" tIns="30467" rIns="60950" bIns="30467" anchor="ctr" anchorCtr="0">
            <a:noAutofit/>
          </a:bodyPr>
          <a:lstStyle/>
          <a:p>
            <a:pPr algn="ctr"/>
            <a:endParaRPr>
              <a:solidFill>
                <a:schemeClr val="lt1"/>
              </a:solidFill>
              <a:latin typeface="Calibri"/>
              <a:ea typeface="Calibri"/>
              <a:cs typeface="Calibri"/>
              <a:sym typeface="Calibri"/>
            </a:endParaRPr>
          </a:p>
        </p:txBody>
      </p:sp>
      <p:sp>
        <p:nvSpPr>
          <p:cNvPr id="1037" name="Google Shape;139;p6">
            <a:extLst>
              <a:ext uri="{FF2B5EF4-FFF2-40B4-BE49-F238E27FC236}">
                <a16:creationId xmlns:a16="http://schemas.microsoft.com/office/drawing/2014/main" id="{1FD016E3-80BF-7F9C-3D71-6B3C4A1D6ACC}"/>
              </a:ext>
            </a:extLst>
          </p:cNvPr>
          <p:cNvSpPr/>
          <p:nvPr/>
        </p:nvSpPr>
        <p:spPr>
          <a:xfrm>
            <a:off x="8975874" y="3603405"/>
            <a:ext cx="2540000" cy="601400"/>
          </a:xfrm>
          <a:prstGeom prst="rect">
            <a:avLst/>
          </a:prstGeom>
          <a:noFill/>
          <a:ln w="12700" cap="flat" cmpd="sng">
            <a:solidFill>
              <a:srgbClr val="1C3052"/>
            </a:solidFill>
            <a:prstDash val="solid"/>
            <a:miter lim="800000"/>
            <a:headEnd type="none" w="sm" len="sm"/>
            <a:tailEnd type="none" w="sm" len="sm"/>
          </a:ln>
        </p:spPr>
        <p:txBody>
          <a:bodyPr spcFirstLastPara="1" wrap="square" lIns="60950" tIns="30467" rIns="60950" bIns="30467" anchor="ctr" anchorCtr="0">
            <a:noAutofit/>
          </a:bodyPr>
          <a:lstStyle/>
          <a:p>
            <a:pPr algn="ctr"/>
            <a:endParaRPr>
              <a:solidFill>
                <a:schemeClr val="lt1"/>
              </a:solidFill>
              <a:latin typeface="Calibri"/>
              <a:ea typeface="Calibri"/>
              <a:cs typeface="Calibri"/>
              <a:sym typeface="Calibri"/>
            </a:endParaRPr>
          </a:p>
        </p:txBody>
      </p:sp>
      <p:sp>
        <p:nvSpPr>
          <p:cNvPr id="1038" name="Google Shape;139;p6">
            <a:extLst>
              <a:ext uri="{FF2B5EF4-FFF2-40B4-BE49-F238E27FC236}">
                <a16:creationId xmlns:a16="http://schemas.microsoft.com/office/drawing/2014/main" id="{D5772569-C9CF-10B7-1D7C-23B03319FE66}"/>
              </a:ext>
            </a:extLst>
          </p:cNvPr>
          <p:cNvSpPr/>
          <p:nvPr/>
        </p:nvSpPr>
        <p:spPr>
          <a:xfrm>
            <a:off x="6248400" y="4310083"/>
            <a:ext cx="2540000" cy="601400"/>
          </a:xfrm>
          <a:prstGeom prst="rect">
            <a:avLst/>
          </a:prstGeom>
          <a:noFill/>
          <a:ln w="12700" cap="flat" cmpd="sng">
            <a:solidFill>
              <a:srgbClr val="1C3052"/>
            </a:solidFill>
            <a:prstDash val="solid"/>
            <a:miter lim="800000"/>
            <a:headEnd type="none" w="sm" len="sm"/>
            <a:tailEnd type="none" w="sm" len="sm"/>
          </a:ln>
        </p:spPr>
        <p:txBody>
          <a:bodyPr spcFirstLastPara="1" wrap="square" lIns="60950" tIns="30467" rIns="60950" bIns="30467" anchor="ctr" anchorCtr="0">
            <a:noAutofit/>
          </a:bodyPr>
          <a:lstStyle/>
          <a:p>
            <a:pPr algn="ctr"/>
            <a:endParaRPr>
              <a:solidFill>
                <a:schemeClr val="lt1"/>
              </a:solidFill>
              <a:latin typeface="Calibri"/>
              <a:ea typeface="Calibri"/>
              <a:cs typeface="Calibri"/>
              <a:sym typeface="Calibri"/>
            </a:endParaRPr>
          </a:p>
        </p:txBody>
      </p:sp>
      <p:sp>
        <p:nvSpPr>
          <p:cNvPr id="1039" name="Google Shape;139;p6">
            <a:extLst>
              <a:ext uri="{FF2B5EF4-FFF2-40B4-BE49-F238E27FC236}">
                <a16:creationId xmlns:a16="http://schemas.microsoft.com/office/drawing/2014/main" id="{912EEEA2-4F71-C73E-2E62-DCAF6244C123}"/>
              </a:ext>
            </a:extLst>
          </p:cNvPr>
          <p:cNvSpPr/>
          <p:nvPr/>
        </p:nvSpPr>
        <p:spPr>
          <a:xfrm>
            <a:off x="8975874" y="4305127"/>
            <a:ext cx="2540000" cy="601400"/>
          </a:xfrm>
          <a:prstGeom prst="rect">
            <a:avLst/>
          </a:prstGeom>
          <a:noFill/>
          <a:ln w="12700" cap="flat" cmpd="sng">
            <a:solidFill>
              <a:srgbClr val="1C3052"/>
            </a:solidFill>
            <a:prstDash val="solid"/>
            <a:miter lim="800000"/>
            <a:headEnd type="none" w="sm" len="sm"/>
            <a:tailEnd type="none" w="sm" len="sm"/>
          </a:ln>
        </p:spPr>
        <p:txBody>
          <a:bodyPr spcFirstLastPara="1" wrap="square" lIns="60950" tIns="30467" rIns="60950" bIns="30467" anchor="ctr" anchorCtr="0">
            <a:noAutofit/>
          </a:bodyPr>
          <a:lstStyle/>
          <a:p>
            <a:pPr algn="ctr"/>
            <a:endParaRPr>
              <a:solidFill>
                <a:schemeClr val="lt1"/>
              </a:solidFill>
              <a:latin typeface="Calibri"/>
              <a:ea typeface="Calibri"/>
              <a:cs typeface="Calibri"/>
              <a:sym typeface="Calibri"/>
            </a:endParaRPr>
          </a:p>
        </p:txBody>
      </p:sp>
      <p:sp>
        <p:nvSpPr>
          <p:cNvPr id="1040" name="Google Shape;139;p6">
            <a:extLst>
              <a:ext uri="{FF2B5EF4-FFF2-40B4-BE49-F238E27FC236}">
                <a16:creationId xmlns:a16="http://schemas.microsoft.com/office/drawing/2014/main" id="{E247ECFB-882B-B247-A803-C11CD25B8BB0}"/>
              </a:ext>
            </a:extLst>
          </p:cNvPr>
          <p:cNvSpPr/>
          <p:nvPr/>
        </p:nvSpPr>
        <p:spPr>
          <a:xfrm>
            <a:off x="6256867" y="5012882"/>
            <a:ext cx="2540000" cy="601400"/>
          </a:xfrm>
          <a:prstGeom prst="rect">
            <a:avLst/>
          </a:prstGeom>
          <a:noFill/>
          <a:ln w="12700" cap="flat" cmpd="sng">
            <a:solidFill>
              <a:srgbClr val="1C3052"/>
            </a:solidFill>
            <a:prstDash val="solid"/>
            <a:miter lim="800000"/>
            <a:headEnd type="none" w="sm" len="sm"/>
            <a:tailEnd type="none" w="sm" len="sm"/>
          </a:ln>
        </p:spPr>
        <p:txBody>
          <a:bodyPr spcFirstLastPara="1" wrap="square" lIns="60950" tIns="30467" rIns="60950" bIns="30467" anchor="ctr" anchorCtr="0">
            <a:noAutofit/>
          </a:bodyPr>
          <a:lstStyle/>
          <a:p>
            <a:pPr algn="ctr"/>
            <a:endParaRPr>
              <a:solidFill>
                <a:schemeClr val="lt1"/>
              </a:solidFill>
              <a:latin typeface="Calibri"/>
              <a:ea typeface="Calibri"/>
              <a:cs typeface="Calibri"/>
              <a:sym typeface="Calibri"/>
            </a:endParaRPr>
          </a:p>
        </p:txBody>
      </p:sp>
      <p:sp>
        <p:nvSpPr>
          <p:cNvPr id="1041" name="Google Shape;139;p6">
            <a:extLst>
              <a:ext uri="{FF2B5EF4-FFF2-40B4-BE49-F238E27FC236}">
                <a16:creationId xmlns:a16="http://schemas.microsoft.com/office/drawing/2014/main" id="{550A6E1D-5173-3866-0E52-78AA947664C9}"/>
              </a:ext>
            </a:extLst>
          </p:cNvPr>
          <p:cNvSpPr/>
          <p:nvPr/>
        </p:nvSpPr>
        <p:spPr>
          <a:xfrm>
            <a:off x="8984341" y="5007926"/>
            <a:ext cx="2540000" cy="601400"/>
          </a:xfrm>
          <a:prstGeom prst="rect">
            <a:avLst/>
          </a:prstGeom>
          <a:noFill/>
          <a:ln w="12700" cap="flat" cmpd="sng">
            <a:solidFill>
              <a:srgbClr val="1C3052"/>
            </a:solidFill>
            <a:prstDash val="solid"/>
            <a:miter lim="800000"/>
            <a:headEnd type="none" w="sm" len="sm"/>
            <a:tailEnd type="none" w="sm" len="sm"/>
          </a:ln>
        </p:spPr>
        <p:txBody>
          <a:bodyPr spcFirstLastPara="1" wrap="square" lIns="60950" tIns="30467" rIns="60950" bIns="30467" anchor="ctr" anchorCtr="0">
            <a:noAutofit/>
          </a:bodyPr>
          <a:lstStyle/>
          <a:p>
            <a:pPr algn="ctr"/>
            <a:endParaRPr>
              <a:solidFill>
                <a:schemeClr val="lt1"/>
              </a:solidFill>
              <a:latin typeface="Calibri"/>
              <a:ea typeface="Calibri"/>
              <a:cs typeface="Calibri"/>
              <a:sym typeface="Calibri"/>
            </a:endParaRPr>
          </a:p>
        </p:txBody>
      </p:sp>
      <p:sp>
        <p:nvSpPr>
          <p:cNvPr id="1043" name="Google Shape;137;p6">
            <a:extLst>
              <a:ext uri="{FF2B5EF4-FFF2-40B4-BE49-F238E27FC236}">
                <a16:creationId xmlns:a16="http://schemas.microsoft.com/office/drawing/2014/main" id="{EC0102BF-5EFD-8C3D-B0C0-82759E40BAC1}"/>
              </a:ext>
            </a:extLst>
          </p:cNvPr>
          <p:cNvSpPr/>
          <p:nvPr/>
        </p:nvSpPr>
        <p:spPr>
          <a:xfrm>
            <a:off x="6264237" y="2607560"/>
            <a:ext cx="400663" cy="173105"/>
          </a:xfrm>
          <a:prstGeom prst="rect">
            <a:avLst/>
          </a:prstGeom>
          <a:noFill/>
          <a:ln>
            <a:noFill/>
          </a:ln>
        </p:spPr>
        <p:txBody>
          <a:bodyPr spcFirstLastPara="1" wrap="square" lIns="60950" tIns="30467" rIns="60950" bIns="30467" anchor="ctr" anchorCtr="0">
            <a:noAutofit/>
          </a:bodyPr>
          <a:lstStyle/>
          <a:p>
            <a:pPr algn="ctr">
              <a:lnSpc>
                <a:spcPct val="90000"/>
              </a:lnSpc>
            </a:pPr>
            <a:r>
              <a:rPr lang="tr-TR" sz="667" dirty="0">
                <a:solidFill>
                  <a:schemeClr val="dk1"/>
                </a:solidFill>
                <a:latin typeface="Calibri"/>
                <a:ea typeface="Calibri"/>
                <a:cs typeface="Calibri"/>
                <a:sym typeface="Calibri"/>
              </a:rPr>
              <a:t>Dekan</a:t>
            </a:r>
            <a:endParaRPr sz="800" dirty="0"/>
          </a:p>
        </p:txBody>
      </p:sp>
      <p:pic>
        <p:nvPicPr>
          <p:cNvPr id="1046" name="Grafik 1045" descr="Mezuniyet kepi">
            <a:extLst>
              <a:ext uri="{FF2B5EF4-FFF2-40B4-BE49-F238E27FC236}">
                <a16:creationId xmlns:a16="http://schemas.microsoft.com/office/drawing/2014/main" id="{2AB2B8EC-C1FD-0128-D241-BA7915FA002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04900" y="2940883"/>
            <a:ext cx="360000" cy="360000"/>
          </a:xfrm>
          <a:prstGeom prst="rect">
            <a:avLst/>
          </a:prstGeom>
        </p:spPr>
      </p:pic>
      <p:sp>
        <p:nvSpPr>
          <p:cNvPr id="1047" name="Google Shape;135;p6">
            <a:extLst>
              <a:ext uri="{FF2B5EF4-FFF2-40B4-BE49-F238E27FC236}">
                <a16:creationId xmlns:a16="http://schemas.microsoft.com/office/drawing/2014/main" id="{9D1673DA-8DB2-9AFD-4D14-79A3850B02B1}"/>
              </a:ext>
            </a:extLst>
          </p:cNvPr>
          <p:cNvSpPr/>
          <p:nvPr/>
        </p:nvSpPr>
        <p:spPr>
          <a:xfrm>
            <a:off x="9518735" y="1576573"/>
            <a:ext cx="2072663" cy="487600"/>
          </a:xfrm>
          <a:prstGeom prst="rect">
            <a:avLst/>
          </a:prstGeom>
          <a:noFill/>
          <a:ln>
            <a:noFill/>
          </a:ln>
        </p:spPr>
        <p:txBody>
          <a:bodyPr spcFirstLastPara="1" wrap="square" lIns="60950" tIns="30467" rIns="60950" bIns="30467" anchor="ctr" anchorCtr="0">
            <a:noAutofit/>
          </a:bodyPr>
          <a:lstStyle/>
          <a:p>
            <a:pPr>
              <a:lnSpc>
                <a:spcPct val="90000"/>
              </a:lnSpc>
            </a:pPr>
            <a:r>
              <a:rPr lang="tr-TR" sz="800" dirty="0">
                <a:solidFill>
                  <a:schemeClr val="dk1"/>
                </a:solidFill>
                <a:latin typeface="Calibri"/>
                <a:ea typeface="Calibri"/>
                <a:cs typeface="Calibri"/>
                <a:sym typeface="Calibri"/>
              </a:rPr>
              <a:t>Rektör Yardımcıları, rektörün belirlediği görev alanlarında üniversitenin akademik ve idari işlerini desteklemek ve yönetmekle sorumlu olan üst düzey yöneticilerdir.</a:t>
            </a:r>
            <a:endParaRPr sz="800" dirty="0"/>
          </a:p>
        </p:txBody>
      </p:sp>
      <p:sp>
        <p:nvSpPr>
          <p:cNvPr id="1048" name="Google Shape;135;p6">
            <a:extLst>
              <a:ext uri="{FF2B5EF4-FFF2-40B4-BE49-F238E27FC236}">
                <a16:creationId xmlns:a16="http://schemas.microsoft.com/office/drawing/2014/main" id="{A6313AA6-34A1-33DE-826E-BEF9E9323FB7}"/>
              </a:ext>
            </a:extLst>
          </p:cNvPr>
          <p:cNvSpPr/>
          <p:nvPr/>
        </p:nvSpPr>
        <p:spPr>
          <a:xfrm>
            <a:off x="6664900" y="2249748"/>
            <a:ext cx="2072663" cy="487600"/>
          </a:xfrm>
          <a:prstGeom prst="rect">
            <a:avLst/>
          </a:prstGeom>
          <a:noFill/>
          <a:ln>
            <a:noFill/>
          </a:ln>
        </p:spPr>
        <p:txBody>
          <a:bodyPr spcFirstLastPara="1" wrap="square" lIns="60950" tIns="30467" rIns="60950" bIns="30467" anchor="ctr" anchorCtr="0">
            <a:noAutofit/>
          </a:bodyPr>
          <a:lstStyle/>
          <a:p>
            <a:pPr>
              <a:lnSpc>
                <a:spcPct val="90000"/>
              </a:lnSpc>
            </a:pPr>
            <a:r>
              <a:rPr lang="tr-TR" sz="800" dirty="0">
                <a:solidFill>
                  <a:schemeClr val="dk1"/>
                </a:solidFill>
                <a:latin typeface="Calibri"/>
                <a:ea typeface="Calibri"/>
                <a:cs typeface="Calibri"/>
                <a:sym typeface="Calibri"/>
              </a:rPr>
              <a:t>Dekan, bir fakültenin akademik ve idari işlerini yöneten, koordinasyonu sağlayan, aynı zamanda fakülteyi üniversite yönetiminde temsil eden en üst düzey yöneticidir.</a:t>
            </a:r>
            <a:endParaRPr sz="800" dirty="0"/>
          </a:p>
        </p:txBody>
      </p:sp>
      <p:pic>
        <p:nvPicPr>
          <p:cNvPr id="1052" name="Grafik 1051" descr="Ofis çalışanı">
            <a:extLst>
              <a:ext uri="{FF2B5EF4-FFF2-40B4-BE49-F238E27FC236}">
                <a16:creationId xmlns:a16="http://schemas.microsoft.com/office/drawing/2014/main" id="{D51260C2-36A2-6FF7-82B2-DDA2C56D4E0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98261" y="5033686"/>
            <a:ext cx="360000" cy="360000"/>
          </a:xfrm>
          <a:prstGeom prst="rect">
            <a:avLst/>
          </a:prstGeom>
        </p:spPr>
      </p:pic>
      <p:pic>
        <p:nvPicPr>
          <p:cNvPr id="40" name="Grafik 39" descr="Öğretim üyesi">
            <a:extLst>
              <a:ext uri="{FF2B5EF4-FFF2-40B4-BE49-F238E27FC236}">
                <a16:creationId xmlns:a16="http://schemas.microsoft.com/office/drawing/2014/main" id="{921A55CD-02DC-DE5D-EBB4-792A0849268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300269" y="1567410"/>
            <a:ext cx="359999" cy="359999"/>
          </a:xfrm>
          <a:prstGeom prst="rect">
            <a:avLst/>
          </a:prstGeom>
        </p:spPr>
      </p:pic>
      <p:grpSp>
        <p:nvGrpSpPr>
          <p:cNvPr id="3" name="Google Shape;141;p6">
            <a:extLst>
              <a:ext uri="{FF2B5EF4-FFF2-40B4-BE49-F238E27FC236}">
                <a16:creationId xmlns:a16="http://schemas.microsoft.com/office/drawing/2014/main" id="{863D3859-5EDF-434C-C9F3-8F557B51685E}"/>
              </a:ext>
            </a:extLst>
          </p:cNvPr>
          <p:cNvGrpSpPr/>
          <p:nvPr/>
        </p:nvGrpSpPr>
        <p:grpSpPr>
          <a:xfrm>
            <a:off x="8905699" y="2221121"/>
            <a:ext cx="694720" cy="537702"/>
            <a:chOff x="3665176" y="4114107"/>
            <a:chExt cx="1042080" cy="806553"/>
          </a:xfrm>
        </p:grpSpPr>
        <p:sp>
          <p:nvSpPr>
            <p:cNvPr id="4" name="Google Shape;142;p6">
              <a:extLst>
                <a:ext uri="{FF2B5EF4-FFF2-40B4-BE49-F238E27FC236}">
                  <a16:creationId xmlns:a16="http://schemas.microsoft.com/office/drawing/2014/main" id="{7D3F0669-00C9-AE3E-0A1B-81AEF40A068B}"/>
                </a:ext>
              </a:extLst>
            </p:cNvPr>
            <p:cNvSpPr/>
            <p:nvPr/>
          </p:nvSpPr>
          <p:spPr>
            <a:xfrm>
              <a:off x="3665176" y="4643568"/>
              <a:ext cx="1042080" cy="277092"/>
            </a:xfrm>
            <a:prstGeom prst="rect">
              <a:avLst/>
            </a:prstGeom>
            <a:noFill/>
            <a:ln>
              <a:noFill/>
            </a:ln>
          </p:spPr>
          <p:txBody>
            <a:bodyPr spcFirstLastPara="1" wrap="square" lIns="60950" tIns="30467" rIns="60950" bIns="30467" anchor="ctr" anchorCtr="0">
              <a:noAutofit/>
            </a:bodyPr>
            <a:lstStyle/>
            <a:p>
              <a:pPr algn="ctr">
                <a:lnSpc>
                  <a:spcPct val="90000"/>
                </a:lnSpc>
              </a:pPr>
              <a:r>
                <a:rPr lang="tr-TR" sz="667" dirty="0">
                  <a:solidFill>
                    <a:schemeClr val="dk1"/>
                  </a:solidFill>
                  <a:latin typeface="Calibri"/>
                  <a:ea typeface="Calibri"/>
                  <a:cs typeface="Calibri"/>
                  <a:sym typeface="Calibri"/>
                </a:rPr>
                <a:t>Dekan Yardımcıları</a:t>
              </a:r>
              <a:endParaRPr sz="800" dirty="0"/>
            </a:p>
          </p:txBody>
        </p:sp>
        <p:pic>
          <p:nvPicPr>
            <p:cNvPr id="5" name="Google Shape;143;p6" descr="Meeting">
              <a:extLst>
                <a:ext uri="{FF2B5EF4-FFF2-40B4-BE49-F238E27FC236}">
                  <a16:creationId xmlns:a16="http://schemas.microsoft.com/office/drawing/2014/main" id="{D3CDB0C7-C23B-D9C2-4C57-12D7C9B40C19}"/>
                </a:ext>
              </a:extLst>
            </p:cNvPr>
            <p:cNvPicPr preferRelativeResize="0"/>
            <p:nvPr/>
          </p:nvPicPr>
          <p:blipFill rotWithShape="1">
            <a:blip r:embed="rId6">
              <a:alphaModFix/>
            </a:blip>
            <a:srcRect/>
            <a:stretch/>
          </p:blipFill>
          <p:spPr>
            <a:xfrm>
              <a:off x="3931119" y="4114107"/>
              <a:ext cx="540000" cy="540000"/>
            </a:xfrm>
            <a:prstGeom prst="rect">
              <a:avLst/>
            </a:prstGeom>
            <a:noFill/>
            <a:ln>
              <a:noFill/>
            </a:ln>
          </p:spPr>
        </p:pic>
      </p:grpSp>
      <p:sp>
        <p:nvSpPr>
          <p:cNvPr id="11" name="Google Shape;135;p6">
            <a:extLst>
              <a:ext uri="{FF2B5EF4-FFF2-40B4-BE49-F238E27FC236}">
                <a16:creationId xmlns:a16="http://schemas.microsoft.com/office/drawing/2014/main" id="{4E954CC4-C619-62D7-E3C1-D32B8D39550F}"/>
              </a:ext>
            </a:extLst>
          </p:cNvPr>
          <p:cNvSpPr/>
          <p:nvPr/>
        </p:nvSpPr>
        <p:spPr>
          <a:xfrm>
            <a:off x="9518735" y="2254032"/>
            <a:ext cx="2072663" cy="487600"/>
          </a:xfrm>
          <a:prstGeom prst="rect">
            <a:avLst/>
          </a:prstGeom>
          <a:noFill/>
          <a:ln>
            <a:noFill/>
          </a:ln>
        </p:spPr>
        <p:txBody>
          <a:bodyPr spcFirstLastPara="1" wrap="square" lIns="60950" tIns="30467" rIns="60950" bIns="30467" anchor="ctr" anchorCtr="0">
            <a:noAutofit/>
          </a:bodyPr>
          <a:lstStyle/>
          <a:p>
            <a:pPr>
              <a:lnSpc>
                <a:spcPct val="90000"/>
              </a:lnSpc>
            </a:pPr>
            <a:r>
              <a:rPr lang="tr-TR" sz="800" dirty="0">
                <a:solidFill>
                  <a:schemeClr val="dk1"/>
                </a:solidFill>
                <a:latin typeface="Calibri"/>
                <a:ea typeface="Calibri"/>
                <a:cs typeface="Calibri"/>
                <a:sym typeface="Calibri"/>
              </a:rPr>
              <a:t>Dekan Yardımcıları, dekanın belirlediği alanlarda fakültenin akademik ve idari işlerini destekleyen ve gerektiğinde dekanın görevlerini yerine getiren yardımcı yöneticilerdir.</a:t>
            </a:r>
          </a:p>
        </p:txBody>
      </p:sp>
      <p:sp>
        <p:nvSpPr>
          <p:cNvPr id="16" name="Google Shape;137;p6">
            <a:extLst>
              <a:ext uri="{FF2B5EF4-FFF2-40B4-BE49-F238E27FC236}">
                <a16:creationId xmlns:a16="http://schemas.microsoft.com/office/drawing/2014/main" id="{89D648DD-B31F-44C6-95D5-152C3998442A}"/>
              </a:ext>
            </a:extLst>
          </p:cNvPr>
          <p:cNvSpPr/>
          <p:nvPr/>
        </p:nvSpPr>
        <p:spPr>
          <a:xfrm>
            <a:off x="6218952" y="3249640"/>
            <a:ext cx="522631" cy="194058"/>
          </a:xfrm>
          <a:prstGeom prst="rect">
            <a:avLst/>
          </a:prstGeom>
          <a:noFill/>
          <a:ln>
            <a:noFill/>
          </a:ln>
        </p:spPr>
        <p:txBody>
          <a:bodyPr spcFirstLastPara="1" wrap="square" lIns="60950" tIns="30467" rIns="60950" bIns="30467" anchor="ctr" anchorCtr="0">
            <a:noAutofit/>
          </a:bodyPr>
          <a:lstStyle/>
          <a:p>
            <a:pPr algn="ctr">
              <a:lnSpc>
                <a:spcPct val="90000"/>
              </a:lnSpc>
            </a:pPr>
            <a:r>
              <a:rPr lang="tr-TR" sz="667" dirty="0">
                <a:solidFill>
                  <a:schemeClr val="dk1"/>
                </a:solidFill>
                <a:latin typeface="Calibri"/>
                <a:ea typeface="Calibri"/>
                <a:cs typeface="Calibri"/>
                <a:sym typeface="Calibri"/>
              </a:rPr>
              <a:t>Profesör</a:t>
            </a:r>
            <a:endParaRPr sz="800" dirty="0"/>
          </a:p>
        </p:txBody>
      </p:sp>
      <p:pic>
        <p:nvPicPr>
          <p:cNvPr id="32" name="Graphic 31" descr="Lecturer">
            <a:extLst>
              <a:ext uri="{FF2B5EF4-FFF2-40B4-BE49-F238E27FC236}">
                <a16:creationId xmlns:a16="http://schemas.microsoft.com/office/drawing/2014/main" id="{E52EF8AC-E11C-D366-D1FC-8800D5DE7C9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79500" y="2259880"/>
            <a:ext cx="360000" cy="360000"/>
          </a:xfrm>
          <a:prstGeom prst="rect">
            <a:avLst/>
          </a:prstGeom>
        </p:spPr>
      </p:pic>
      <p:pic>
        <p:nvPicPr>
          <p:cNvPr id="37" name="Graphic 36" descr="Classroom">
            <a:extLst>
              <a:ext uri="{FF2B5EF4-FFF2-40B4-BE49-F238E27FC236}">
                <a16:creationId xmlns:a16="http://schemas.microsoft.com/office/drawing/2014/main" id="{1A3A88F0-7034-4547-2E27-5A549234397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073563" y="4368899"/>
            <a:ext cx="360000" cy="360000"/>
          </a:xfrm>
          <a:prstGeom prst="rect">
            <a:avLst/>
          </a:prstGeom>
        </p:spPr>
      </p:pic>
      <p:sp>
        <p:nvSpPr>
          <p:cNvPr id="38" name="Google Shape;137;p6">
            <a:extLst>
              <a:ext uri="{FF2B5EF4-FFF2-40B4-BE49-F238E27FC236}">
                <a16:creationId xmlns:a16="http://schemas.microsoft.com/office/drawing/2014/main" id="{E5FA53B2-711D-7D4C-18B5-C4CB91B3CE63}"/>
              </a:ext>
            </a:extLst>
          </p:cNvPr>
          <p:cNvSpPr/>
          <p:nvPr/>
        </p:nvSpPr>
        <p:spPr>
          <a:xfrm>
            <a:off x="9001859" y="3265839"/>
            <a:ext cx="522631" cy="194058"/>
          </a:xfrm>
          <a:prstGeom prst="rect">
            <a:avLst/>
          </a:prstGeom>
          <a:noFill/>
          <a:ln>
            <a:noFill/>
          </a:ln>
        </p:spPr>
        <p:txBody>
          <a:bodyPr spcFirstLastPara="1" wrap="square" lIns="60950" tIns="30467" rIns="60950" bIns="30467" anchor="ctr" anchorCtr="0">
            <a:noAutofit/>
          </a:bodyPr>
          <a:lstStyle/>
          <a:p>
            <a:pPr algn="ctr">
              <a:lnSpc>
                <a:spcPct val="90000"/>
              </a:lnSpc>
            </a:pPr>
            <a:r>
              <a:rPr lang="tr-TR" sz="667" dirty="0">
                <a:solidFill>
                  <a:schemeClr val="dk1"/>
                </a:solidFill>
                <a:latin typeface="Calibri"/>
                <a:ea typeface="Calibri"/>
                <a:cs typeface="Calibri"/>
                <a:sym typeface="Calibri"/>
              </a:rPr>
              <a:t>Doçent</a:t>
            </a:r>
            <a:endParaRPr sz="800" dirty="0"/>
          </a:p>
        </p:txBody>
      </p:sp>
      <p:sp>
        <p:nvSpPr>
          <p:cNvPr id="39" name="Google Shape;137;p6">
            <a:extLst>
              <a:ext uri="{FF2B5EF4-FFF2-40B4-BE49-F238E27FC236}">
                <a16:creationId xmlns:a16="http://schemas.microsoft.com/office/drawing/2014/main" id="{8AEBDB26-7722-8159-1E45-0A7ED35FA511}"/>
              </a:ext>
            </a:extLst>
          </p:cNvPr>
          <p:cNvSpPr/>
          <p:nvPr/>
        </p:nvSpPr>
        <p:spPr>
          <a:xfrm>
            <a:off x="6203973" y="3934871"/>
            <a:ext cx="546905" cy="239011"/>
          </a:xfrm>
          <a:prstGeom prst="rect">
            <a:avLst/>
          </a:prstGeom>
          <a:noFill/>
          <a:ln>
            <a:noFill/>
          </a:ln>
        </p:spPr>
        <p:txBody>
          <a:bodyPr spcFirstLastPara="1" wrap="square" lIns="60950" tIns="30467" rIns="60950" bIns="30467" anchor="ctr" anchorCtr="0">
            <a:noAutofit/>
          </a:bodyPr>
          <a:lstStyle/>
          <a:p>
            <a:pPr algn="ctr">
              <a:lnSpc>
                <a:spcPct val="90000"/>
              </a:lnSpc>
            </a:pPr>
            <a:r>
              <a:rPr lang="tr-TR" sz="667" dirty="0">
                <a:solidFill>
                  <a:schemeClr val="dk1"/>
                </a:solidFill>
                <a:latin typeface="Calibri"/>
                <a:ea typeface="Calibri"/>
                <a:cs typeface="Calibri"/>
                <a:sym typeface="Calibri"/>
              </a:rPr>
              <a:t>Doktor Öğretim Üyesi</a:t>
            </a:r>
            <a:endParaRPr sz="800" dirty="0"/>
          </a:p>
        </p:txBody>
      </p:sp>
      <p:pic>
        <p:nvPicPr>
          <p:cNvPr id="44" name="Grafik 1049" descr="Erkek öğrenci">
            <a:extLst>
              <a:ext uri="{FF2B5EF4-FFF2-40B4-BE49-F238E27FC236}">
                <a16:creationId xmlns:a16="http://schemas.microsoft.com/office/drawing/2014/main" id="{43D04B57-74F1-3827-0E74-EBE71CF594A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073563" y="2914604"/>
            <a:ext cx="360000" cy="360000"/>
          </a:xfrm>
          <a:prstGeom prst="rect">
            <a:avLst/>
          </a:prstGeom>
        </p:spPr>
      </p:pic>
      <p:pic>
        <p:nvPicPr>
          <p:cNvPr id="45" name="Grafik 1049" descr="Erkek öğrenci">
            <a:extLst>
              <a:ext uri="{FF2B5EF4-FFF2-40B4-BE49-F238E27FC236}">
                <a16:creationId xmlns:a16="http://schemas.microsoft.com/office/drawing/2014/main" id="{93D2F9E0-8FD2-2CED-B854-F055A4FB0BD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297425" y="3603186"/>
            <a:ext cx="360000" cy="360000"/>
          </a:xfrm>
          <a:prstGeom prst="rect">
            <a:avLst/>
          </a:prstGeom>
        </p:spPr>
      </p:pic>
      <p:pic>
        <p:nvPicPr>
          <p:cNvPr id="46" name="Graphic 45" descr="Classroom">
            <a:extLst>
              <a:ext uri="{FF2B5EF4-FFF2-40B4-BE49-F238E27FC236}">
                <a16:creationId xmlns:a16="http://schemas.microsoft.com/office/drawing/2014/main" id="{58AB6F96-3840-A5E3-3748-5C194664FF7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287181" y="4364827"/>
            <a:ext cx="360000" cy="360000"/>
          </a:xfrm>
          <a:prstGeom prst="rect">
            <a:avLst/>
          </a:prstGeom>
        </p:spPr>
      </p:pic>
      <p:sp>
        <p:nvSpPr>
          <p:cNvPr id="47" name="Google Shape;137;p6">
            <a:extLst>
              <a:ext uri="{FF2B5EF4-FFF2-40B4-BE49-F238E27FC236}">
                <a16:creationId xmlns:a16="http://schemas.microsoft.com/office/drawing/2014/main" id="{5B7A737B-3C13-42F6-F5D6-E5D8EEA49138}"/>
              </a:ext>
            </a:extLst>
          </p:cNvPr>
          <p:cNvSpPr/>
          <p:nvPr/>
        </p:nvSpPr>
        <p:spPr>
          <a:xfrm>
            <a:off x="8925037" y="3958473"/>
            <a:ext cx="671983" cy="239083"/>
          </a:xfrm>
          <a:prstGeom prst="rect">
            <a:avLst/>
          </a:prstGeom>
          <a:noFill/>
          <a:ln>
            <a:noFill/>
          </a:ln>
        </p:spPr>
        <p:txBody>
          <a:bodyPr spcFirstLastPara="1" wrap="square" lIns="60950" tIns="30467" rIns="60950" bIns="30467" anchor="ctr" anchorCtr="0">
            <a:noAutofit/>
          </a:bodyPr>
          <a:lstStyle/>
          <a:p>
            <a:pPr algn="ctr">
              <a:lnSpc>
                <a:spcPct val="90000"/>
              </a:lnSpc>
            </a:pPr>
            <a:r>
              <a:rPr lang="tr-TR" sz="667" dirty="0">
                <a:solidFill>
                  <a:schemeClr val="dk1"/>
                </a:solidFill>
                <a:latin typeface="Calibri"/>
                <a:ea typeface="Calibri"/>
                <a:cs typeface="Calibri"/>
                <a:sym typeface="Calibri"/>
              </a:rPr>
              <a:t>Doktora Sonrası Araştırmacı</a:t>
            </a:r>
            <a:endParaRPr sz="800" dirty="0"/>
          </a:p>
        </p:txBody>
      </p:sp>
      <p:sp>
        <p:nvSpPr>
          <p:cNvPr id="48" name="Google Shape;135;p6">
            <a:extLst>
              <a:ext uri="{FF2B5EF4-FFF2-40B4-BE49-F238E27FC236}">
                <a16:creationId xmlns:a16="http://schemas.microsoft.com/office/drawing/2014/main" id="{6304769A-5142-0B0E-F236-E713408BE2B0}"/>
              </a:ext>
            </a:extLst>
          </p:cNvPr>
          <p:cNvSpPr/>
          <p:nvPr/>
        </p:nvSpPr>
        <p:spPr>
          <a:xfrm>
            <a:off x="9518735" y="2940729"/>
            <a:ext cx="2072663" cy="487600"/>
          </a:xfrm>
          <a:prstGeom prst="rect">
            <a:avLst/>
          </a:prstGeom>
          <a:noFill/>
          <a:ln>
            <a:noFill/>
          </a:ln>
        </p:spPr>
        <p:txBody>
          <a:bodyPr spcFirstLastPara="1" wrap="square" lIns="60950" tIns="30467" rIns="60950" bIns="30467" anchor="ctr" anchorCtr="0">
            <a:noAutofit/>
          </a:bodyPr>
          <a:lstStyle/>
          <a:p>
            <a:pPr>
              <a:lnSpc>
                <a:spcPct val="90000"/>
              </a:lnSpc>
            </a:pPr>
            <a:r>
              <a:rPr lang="tr-TR" sz="800" dirty="0">
                <a:solidFill>
                  <a:schemeClr val="dk1"/>
                </a:solidFill>
                <a:latin typeface="Calibri"/>
                <a:ea typeface="Calibri"/>
                <a:cs typeface="Calibri"/>
                <a:sym typeface="Calibri"/>
              </a:rPr>
              <a:t>Doçent, doktora sonrası bilimsel yayınlar, projeler ve akademik faaliyetler gerçekleştiren, YÖK'ün iki aşamalı sınavını geçerek unvan alan, akademiye ders vererek ve araştırma yaparak katkıda bulunan öğretim üyesidir.</a:t>
            </a:r>
            <a:endParaRPr sz="800" dirty="0"/>
          </a:p>
        </p:txBody>
      </p:sp>
      <p:sp>
        <p:nvSpPr>
          <p:cNvPr id="49" name="Google Shape;135;p6">
            <a:extLst>
              <a:ext uri="{FF2B5EF4-FFF2-40B4-BE49-F238E27FC236}">
                <a16:creationId xmlns:a16="http://schemas.microsoft.com/office/drawing/2014/main" id="{1A6F8C53-52F2-C658-F4D6-B4AA4FFF99D8}"/>
              </a:ext>
            </a:extLst>
          </p:cNvPr>
          <p:cNvSpPr/>
          <p:nvPr/>
        </p:nvSpPr>
        <p:spPr>
          <a:xfrm>
            <a:off x="9518735" y="3674987"/>
            <a:ext cx="2072663" cy="487600"/>
          </a:xfrm>
          <a:prstGeom prst="rect">
            <a:avLst/>
          </a:prstGeom>
          <a:noFill/>
          <a:ln>
            <a:noFill/>
          </a:ln>
        </p:spPr>
        <p:txBody>
          <a:bodyPr spcFirstLastPara="1" wrap="square" lIns="60950" tIns="30467" rIns="60950" bIns="30467" anchor="ctr" anchorCtr="0">
            <a:noAutofit/>
          </a:bodyPr>
          <a:lstStyle/>
          <a:p>
            <a:pPr>
              <a:lnSpc>
                <a:spcPct val="90000"/>
              </a:lnSpc>
            </a:pPr>
            <a:r>
              <a:rPr lang="tr-TR" sz="800" dirty="0">
                <a:solidFill>
                  <a:schemeClr val="dk1"/>
                </a:solidFill>
                <a:latin typeface="Calibri"/>
                <a:ea typeface="Calibri"/>
                <a:cs typeface="Calibri"/>
                <a:sym typeface="Calibri"/>
              </a:rPr>
              <a:t>Doktorasını tamamladıktan sonra bağımsız araştırma yapmaya devam eden, ancak henüz akademik bir unvanı olmayan ve öğretim yükümlülüğü bulunmayan bir araştırmacıdır. </a:t>
            </a:r>
          </a:p>
        </p:txBody>
      </p:sp>
      <p:sp>
        <p:nvSpPr>
          <p:cNvPr id="50" name="Google Shape;135;p6">
            <a:extLst>
              <a:ext uri="{FF2B5EF4-FFF2-40B4-BE49-F238E27FC236}">
                <a16:creationId xmlns:a16="http://schemas.microsoft.com/office/drawing/2014/main" id="{5128B6BF-8DC8-F8E5-130A-C423CD9A6D0A}"/>
              </a:ext>
            </a:extLst>
          </p:cNvPr>
          <p:cNvSpPr/>
          <p:nvPr/>
        </p:nvSpPr>
        <p:spPr>
          <a:xfrm>
            <a:off x="9518735" y="4368899"/>
            <a:ext cx="2072663" cy="487600"/>
          </a:xfrm>
          <a:prstGeom prst="rect">
            <a:avLst/>
          </a:prstGeom>
          <a:noFill/>
          <a:ln>
            <a:noFill/>
          </a:ln>
        </p:spPr>
        <p:txBody>
          <a:bodyPr spcFirstLastPara="1" wrap="square" lIns="60950" tIns="30467" rIns="60950" bIns="30467" anchor="ctr" anchorCtr="0">
            <a:noAutofit/>
          </a:bodyPr>
          <a:lstStyle/>
          <a:p>
            <a:pPr>
              <a:lnSpc>
                <a:spcPct val="90000"/>
              </a:lnSpc>
            </a:pPr>
            <a:r>
              <a:rPr lang="tr-TR" sz="800" dirty="0">
                <a:solidFill>
                  <a:schemeClr val="dk1"/>
                </a:solidFill>
                <a:latin typeface="Calibri"/>
                <a:ea typeface="Calibri"/>
                <a:cs typeface="Calibri"/>
                <a:sym typeface="Calibri"/>
              </a:rPr>
              <a:t>Öğretim Görevlisi, üniversitelerde ders verme yetkisine sahip olan, ancak genellikle bilimsel araştırma yapma yükümlülüğü bulunmayan öğretim elemanıdır.</a:t>
            </a:r>
            <a:endParaRPr sz="800" dirty="0"/>
          </a:p>
        </p:txBody>
      </p:sp>
      <p:sp>
        <p:nvSpPr>
          <p:cNvPr id="51" name="Google Shape;135;p6">
            <a:extLst>
              <a:ext uri="{FF2B5EF4-FFF2-40B4-BE49-F238E27FC236}">
                <a16:creationId xmlns:a16="http://schemas.microsoft.com/office/drawing/2014/main" id="{DB3509A2-D2EA-02E3-9674-4C10A6062921}"/>
              </a:ext>
            </a:extLst>
          </p:cNvPr>
          <p:cNvSpPr/>
          <p:nvPr/>
        </p:nvSpPr>
        <p:spPr>
          <a:xfrm>
            <a:off x="9522785" y="5075481"/>
            <a:ext cx="2072663" cy="487600"/>
          </a:xfrm>
          <a:prstGeom prst="rect">
            <a:avLst/>
          </a:prstGeom>
          <a:noFill/>
          <a:ln>
            <a:noFill/>
          </a:ln>
        </p:spPr>
        <p:txBody>
          <a:bodyPr spcFirstLastPara="1" wrap="square" lIns="60950" tIns="30467" rIns="60950" bIns="30467" anchor="ctr" anchorCtr="0">
            <a:noAutofit/>
          </a:bodyPr>
          <a:lstStyle/>
          <a:p>
            <a:pPr>
              <a:lnSpc>
                <a:spcPct val="90000"/>
              </a:lnSpc>
            </a:pPr>
            <a:r>
              <a:rPr lang="tr-TR" sz="800" dirty="0">
                <a:solidFill>
                  <a:schemeClr val="dk1"/>
                </a:solidFill>
                <a:latin typeface="Calibri"/>
                <a:ea typeface="Calibri"/>
                <a:cs typeface="Calibri"/>
                <a:sym typeface="Calibri"/>
              </a:rPr>
              <a:t>Fakülte Sekreteri, fakültenin idari işlerini yürüten, öğrenci ve personel işlemlerinden sorumlu olan, dekanlık ve diğer idari birimler arasındaki koordinasyonu sağlayan görevli kişidir.</a:t>
            </a:r>
            <a:endParaRPr sz="800" dirty="0"/>
          </a:p>
        </p:txBody>
      </p:sp>
      <p:sp>
        <p:nvSpPr>
          <p:cNvPr id="52" name="Google Shape;137;p6">
            <a:extLst>
              <a:ext uri="{FF2B5EF4-FFF2-40B4-BE49-F238E27FC236}">
                <a16:creationId xmlns:a16="http://schemas.microsoft.com/office/drawing/2014/main" id="{31B1DBF4-F195-8E71-B913-14D30D641AF2}"/>
              </a:ext>
            </a:extLst>
          </p:cNvPr>
          <p:cNvSpPr/>
          <p:nvPr/>
        </p:nvSpPr>
        <p:spPr>
          <a:xfrm>
            <a:off x="6223584" y="4698620"/>
            <a:ext cx="522631" cy="194058"/>
          </a:xfrm>
          <a:prstGeom prst="rect">
            <a:avLst/>
          </a:prstGeom>
          <a:noFill/>
          <a:ln>
            <a:noFill/>
          </a:ln>
        </p:spPr>
        <p:txBody>
          <a:bodyPr spcFirstLastPara="1" wrap="square" lIns="60950" tIns="30467" rIns="60950" bIns="30467" anchor="ctr" anchorCtr="0">
            <a:noAutofit/>
          </a:bodyPr>
          <a:lstStyle/>
          <a:p>
            <a:pPr algn="ctr">
              <a:lnSpc>
                <a:spcPct val="90000"/>
              </a:lnSpc>
            </a:pPr>
            <a:r>
              <a:rPr lang="tr-TR" sz="667" dirty="0">
                <a:solidFill>
                  <a:schemeClr val="dk1"/>
                </a:solidFill>
                <a:latin typeface="Calibri"/>
                <a:ea typeface="Calibri"/>
                <a:cs typeface="Calibri"/>
                <a:sym typeface="Calibri"/>
              </a:rPr>
              <a:t>Araştırma Görevlisi</a:t>
            </a:r>
            <a:endParaRPr sz="800" dirty="0"/>
          </a:p>
        </p:txBody>
      </p:sp>
      <p:sp>
        <p:nvSpPr>
          <p:cNvPr id="53" name="Google Shape;137;p6">
            <a:extLst>
              <a:ext uri="{FF2B5EF4-FFF2-40B4-BE49-F238E27FC236}">
                <a16:creationId xmlns:a16="http://schemas.microsoft.com/office/drawing/2014/main" id="{D375AD61-0629-F247-C9A8-CC0EE6481FAB}"/>
              </a:ext>
            </a:extLst>
          </p:cNvPr>
          <p:cNvSpPr/>
          <p:nvPr/>
        </p:nvSpPr>
        <p:spPr>
          <a:xfrm>
            <a:off x="8992247" y="4698620"/>
            <a:ext cx="522631" cy="194058"/>
          </a:xfrm>
          <a:prstGeom prst="rect">
            <a:avLst/>
          </a:prstGeom>
          <a:noFill/>
          <a:ln>
            <a:noFill/>
          </a:ln>
        </p:spPr>
        <p:txBody>
          <a:bodyPr spcFirstLastPara="1" wrap="square" lIns="60950" tIns="30467" rIns="60950" bIns="30467" anchor="ctr" anchorCtr="0">
            <a:noAutofit/>
          </a:bodyPr>
          <a:lstStyle/>
          <a:p>
            <a:pPr algn="ctr">
              <a:lnSpc>
                <a:spcPct val="90000"/>
              </a:lnSpc>
            </a:pPr>
            <a:r>
              <a:rPr lang="tr-TR" sz="667" dirty="0">
                <a:solidFill>
                  <a:schemeClr val="dk1"/>
                </a:solidFill>
                <a:latin typeface="Calibri"/>
                <a:ea typeface="Calibri"/>
                <a:cs typeface="Calibri"/>
                <a:sym typeface="Calibri"/>
              </a:rPr>
              <a:t>Öğretim Görevlisi</a:t>
            </a:r>
            <a:endParaRPr sz="800" dirty="0"/>
          </a:p>
        </p:txBody>
      </p:sp>
      <p:sp>
        <p:nvSpPr>
          <p:cNvPr id="54" name="Google Shape;135;p6">
            <a:extLst>
              <a:ext uri="{FF2B5EF4-FFF2-40B4-BE49-F238E27FC236}">
                <a16:creationId xmlns:a16="http://schemas.microsoft.com/office/drawing/2014/main" id="{E8943624-2370-7222-4BC6-DCAC6DCA3EFB}"/>
              </a:ext>
            </a:extLst>
          </p:cNvPr>
          <p:cNvSpPr/>
          <p:nvPr/>
        </p:nvSpPr>
        <p:spPr>
          <a:xfrm>
            <a:off x="6665735" y="5074579"/>
            <a:ext cx="2072663" cy="487600"/>
          </a:xfrm>
          <a:prstGeom prst="rect">
            <a:avLst/>
          </a:prstGeom>
          <a:noFill/>
          <a:ln>
            <a:noFill/>
          </a:ln>
        </p:spPr>
        <p:txBody>
          <a:bodyPr spcFirstLastPara="1" wrap="square" lIns="60950" tIns="30467" rIns="60950" bIns="30467" anchor="ctr" anchorCtr="0">
            <a:noAutofit/>
          </a:bodyPr>
          <a:lstStyle/>
          <a:p>
            <a:pPr>
              <a:lnSpc>
                <a:spcPct val="90000"/>
              </a:lnSpc>
            </a:pPr>
            <a:r>
              <a:rPr lang="tr-TR" sz="800" dirty="0">
                <a:solidFill>
                  <a:schemeClr val="dk1"/>
                </a:solidFill>
                <a:latin typeface="Calibri"/>
                <a:ea typeface="Calibri"/>
                <a:cs typeface="Calibri"/>
                <a:sym typeface="Calibri"/>
              </a:rPr>
              <a:t>Bölüm Başkanı, bir üniversite bölümünün akademik ve idari işlerini yöneten, bölümün eğitim programlarını ve öğretim faaliyetlerini koordine eden en üst düzey sorumlu kişidir.</a:t>
            </a:r>
            <a:endParaRPr sz="800" dirty="0"/>
          </a:p>
        </p:txBody>
      </p:sp>
      <p:sp>
        <p:nvSpPr>
          <p:cNvPr id="55" name="Google Shape;135;p6">
            <a:extLst>
              <a:ext uri="{FF2B5EF4-FFF2-40B4-BE49-F238E27FC236}">
                <a16:creationId xmlns:a16="http://schemas.microsoft.com/office/drawing/2014/main" id="{73631D7F-C6D7-8340-ABD3-BC6E63E1D273}"/>
              </a:ext>
            </a:extLst>
          </p:cNvPr>
          <p:cNvSpPr/>
          <p:nvPr/>
        </p:nvSpPr>
        <p:spPr>
          <a:xfrm>
            <a:off x="6664900" y="4368039"/>
            <a:ext cx="2072663" cy="487600"/>
          </a:xfrm>
          <a:prstGeom prst="rect">
            <a:avLst/>
          </a:prstGeom>
          <a:noFill/>
          <a:ln>
            <a:noFill/>
          </a:ln>
        </p:spPr>
        <p:txBody>
          <a:bodyPr spcFirstLastPara="1" wrap="square" lIns="60950" tIns="30467" rIns="60950" bIns="30467" anchor="ctr" anchorCtr="0">
            <a:noAutofit/>
          </a:bodyPr>
          <a:lstStyle/>
          <a:p>
            <a:pPr>
              <a:lnSpc>
                <a:spcPct val="90000"/>
              </a:lnSpc>
            </a:pPr>
            <a:r>
              <a:rPr lang="tr-TR" sz="800" dirty="0">
                <a:solidFill>
                  <a:schemeClr val="dk1"/>
                </a:solidFill>
                <a:latin typeface="Calibri"/>
                <a:ea typeface="Calibri"/>
                <a:cs typeface="Calibri"/>
                <a:sym typeface="Calibri"/>
              </a:rPr>
              <a:t>Araştırma Görevlisi, genellikle yüksek lisans veya doktora öğrencisi olup dersler veren ve akademik çalışmalar yapan öğretim elemanıdır.</a:t>
            </a:r>
            <a:endParaRPr sz="800" dirty="0"/>
          </a:p>
        </p:txBody>
      </p:sp>
      <p:sp>
        <p:nvSpPr>
          <p:cNvPr id="56" name="Google Shape;135;p6">
            <a:extLst>
              <a:ext uri="{FF2B5EF4-FFF2-40B4-BE49-F238E27FC236}">
                <a16:creationId xmlns:a16="http://schemas.microsoft.com/office/drawing/2014/main" id="{8A4A19F2-14BA-2365-23CC-C41BAFF4BF64}"/>
              </a:ext>
            </a:extLst>
          </p:cNvPr>
          <p:cNvSpPr/>
          <p:nvPr/>
        </p:nvSpPr>
        <p:spPr>
          <a:xfrm>
            <a:off x="6664900" y="3675945"/>
            <a:ext cx="2072663" cy="487600"/>
          </a:xfrm>
          <a:prstGeom prst="rect">
            <a:avLst/>
          </a:prstGeom>
          <a:noFill/>
          <a:ln>
            <a:noFill/>
          </a:ln>
        </p:spPr>
        <p:txBody>
          <a:bodyPr spcFirstLastPara="1" wrap="square" lIns="60950" tIns="30467" rIns="60950" bIns="30467" anchor="ctr" anchorCtr="0">
            <a:noAutofit/>
          </a:bodyPr>
          <a:lstStyle/>
          <a:p>
            <a:pPr>
              <a:lnSpc>
                <a:spcPct val="90000"/>
              </a:lnSpc>
            </a:pPr>
            <a:r>
              <a:rPr lang="tr-TR" sz="800" dirty="0">
                <a:solidFill>
                  <a:schemeClr val="dk1"/>
                </a:solidFill>
                <a:latin typeface="Calibri"/>
                <a:ea typeface="Calibri"/>
                <a:cs typeface="Calibri"/>
                <a:sym typeface="Calibri"/>
              </a:rPr>
              <a:t>Doktor Öğretim Üyesi, doktora derecesine sahip olup üniversitelerde ders veren, bilimsel araştırmalar yapan ve akademik çalışmalara katkıda bulunan öğretim üyesidir.</a:t>
            </a:r>
            <a:endParaRPr sz="800" dirty="0"/>
          </a:p>
        </p:txBody>
      </p:sp>
      <p:sp>
        <p:nvSpPr>
          <p:cNvPr id="57" name="Google Shape;135;p6">
            <a:extLst>
              <a:ext uri="{FF2B5EF4-FFF2-40B4-BE49-F238E27FC236}">
                <a16:creationId xmlns:a16="http://schemas.microsoft.com/office/drawing/2014/main" id="{96EEC736-6542-0894-A6C8-2271BD2832FC}"/>
              </a:ext>
            </a:extLst>
          </p:cNvPr>
          <p:cNvSpPr/>
          <p:nvPr/>
        </p:nvSpPr>
        <p:spPr>
          <a:xfrm>
            <a:off x="6675099" y="2948225"/>
            <a:ext cx="2072663" cy="487600"/>
          </a:xfrm>
          <a:prstGeom prst="rect">
            <a:avLst/>
          </a:prstGeom>
          <a:noFill/>
          <a:ln>
            <a:noFill/>
          </a:ln>
        </p:spPr>
        <p:txBody>
          <a:bodyPr spcFirstLastPara="1" wrap="square" lIns="60950" tIns="30467" rIns="60950" bIns="30467" anchor="ctr" anchorCtr="0">
            <a:noAutofit/>
          </a:bodyPr>
          <a:lstStyle/>
          <a:p>
            <a:pPr>
              <a:lnSpc>
                <a:spcPct val="90000"/>
              </a:lnSpc>
            </a:pPr>
            <a:r>
              <a:rPr lang="tr-TR" sz="800" dirty="0">
                <a:solidFill>
                  <a:schemeClr val="dk1"/>
                </a:solidFill>
                <a:latin typeface="Calibri"/>
                <a:ea typeface="Calibri"/>
                <a:cs typeface="Calibri"/>
                <a:sym typeface="Calibri"/>
              </a:rPr>
              <a:t>Profesör, alanında uzmanlaşmış bir akademisyen olarak ders verme, bilimsel araştırma yapma, öğrenci ve akademik personel yetiştirme görevlerini üstlenen en üst düzey öğretim üyesidir.</a:t>
            </a:r>
            <a:endParaRPr sz="800" dirty="0"/>
          </a:p>
        </p:txBody>
      </p:sp>
      <p:sp>
        <p:nvSpPr>
          <p:cNvPr id="58" name="Google Shape;137;p6">
            <a:extLst>
              <a:ext uri="{FF2B5EF4-FFF2-40B4-BE49-F238E27FC236}">
                <a16:creationId xmlns:a16="http://schemas.microsoft.com/office/drawing/2014/main" id="{87B120A4-110C-041E-18EB-A61651014D10}"/>
              </a:ext>
            </a:extLst>
          </p:cNvPr>
          <p:cNvSpPr/>
          <p:nvPr/>
        </p:nvSpPr>
        <p:spPr>
          <a:xfrm>
            <a:off x="8992247" y="5359909"/>
            <a:ext cx="522631" cy="194058"/>
          </a:xfrm>
          <a:prstGeom prst="rect">
            <a:avLst/>
          </a:prstGeom>
          <a:noFill/>
          <a:ln>
            <a:noFill/>
          </a:ln>
        </p:spPr>
        <p:txBody>
          <a:bodyPr spcFirstLastPara="1" wrap="square" lIns="60950" tIns="30467" rIns="60950" bIns="30467" anchor="ctr" anchorCtr="0">
            <a:noAutofit/>
          </a:bodyPr>
          <a:lstStyle/>
          <a:p>
            <a:pPr algn="ctr">
              <a:lnSpc>
                <a:spcPct val="90000"/>
              </a:lnSpc>
            </a:pPr>
            <a:r>
              <a:rPr lang="tr-TR" sz="667" dirty="0">
                <a:solidFill>
                  <a:schemeClr val="dk1"/>
                </a:solidFill>
                <a:latin typeface="Calibri"/>
                <a:ea typeface="Calibri"/>
                <a:cs typeface="Calibri"/>
                <a:sym typeface="Calibri"/>
              </a:rPr>
              <a:t>Fakülte Sekreteri</a:t>
            </a:r>
            <a:endParaRPr sz="800" dirty="0"/>
          </a:p>
        </p:txBody>
      </p:sp>
      <p:pic>
        <p:nvPicPr>
          <p:cNvPr id="59" name="Grafik 1051" descr="Ofis çalışanı">
            <a:extLst>
              <a:ext uri="{FF2B5EF4-FFF2-40B4-BE49-F238E27FC236}">
                <a16:creationId xmlns:a16="http://schemas.microsoft.com/office/drawing/2014/main" id="{3F4A510E-4A05-B7E3-0BC3-3E0A6CF4960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67887" y="5033686"/>
            <a:ext cx="360000" cy="360000"/>
          </a:xfrm>
          <a:prstGeom prst="rect">
            <a:avLst/>
          </a:prstGeom>
        </p:spPr>
      </p:pic>
      <p:sp>
        <p:nvSpPr>
          <p:cNvPr id="60" name="Google Shape;137;p6">
            <a:extLst>
              <a:ext uri="{FF2B5EF4-FFF2-40B4-BE49-F238E27FC236}">
                <a16:creationId xmlns:a16="http://schemas.microsoft.com/office/drawing/2014/main" id="{1255D507-E1D7-641A-64A0-B2AE9D34AECC}"/>
              </a:ext>
            </a:extLst>
          </p:cNvPr>
          <p:cNvSpPr/>
          <p:nvPr/>
        </p:nvSpPr>
        <p:spPr>
          <a:xfrm>
            <a:off x="6216945" y="5371626"/>
            <a:ext cx="522631" cy="194058"/>
          </a:xfrm>
          <a:prstGeom prst="rect">
            <a:avLst/>
          </a:prstGeom>
          <a:noFill/>
          <a:ln>
            <a:noFill/>
          </a:ln>
        </p:spPr>
        <p:txBody>
          <a:bodyPr spcFirstLastPara="1" wrap="square" lIns="60950" tIns="30467" rIns="60950" bIns="30467" anchor="ctr" anchorCtr="0">
            <a:noAutofit/>
          </a:bodyPr>
          <a:lstStyle/>
          <a:p>
            <a:pPr algn="ctr">
              <a:lnSpc>
                <a:spcPct val="90000"/>
              </a:lnSpc>
            </a:pPr>
            <a:r>
              <a:rPr lang="tr-TR" sz="667" dirty="0">
                <a:solidFill>
                  <a:schemeClr val="dk1"/>
                </a:solidFill>
                <a:latin typeface="Calibri"/>
                <a:ea typeface="Calibri"/>
                <a:cs typeface="Calibri"/>
                <a:sym typeface="Calibri"/>
              </a:rPr>
              <a:t>Bölüm Başkanı</a:t>
            </a:r>
            <a:endParaRPr sz="800" dirty="0"/>
          </a:p>
        </p:txBody>
      </p:sp>
    </p:spTree>
    <p:extLst>
      <p:ext uri="{BB962C8B-B14F-4D97-AF65-F5344CB8AC3E}">
        <p14:creationId xmlns:p14="http://schemas.microsoft.com/office/powerpoint/2010/main" val="763163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0FD0373-9212-41E3-6FBE-014F32F115AA}"/>
              </a:ext>
            </a:extLst>
          </p:cNvPr>
          <p:cNvGraphicFramePr>
            <a:graphicFrameLocks noChangeAspect="1"/>
          </p:cNvGraphicFramePr>
          <p:nvPr>
            <p:custDataLst>
              <p:tags r:id="rId1"/>
            </p:custDataLst>
            <p:extLst>
              <p:ext uri="{D42A27DB-BD31-4B8C-83A1-F6EECF244321}">
                <p14:modId xmlns:p14="http://schemas.microsoft.com/office/powerpoint/2010/main" val="2476381132"/>
              </p:ext>
            </p:extLst>
          </p:nvPr>
        </p:nvGraphicFramePr>
        <p:xfrm>
          <a:off x="1059" y="1059"/>
          <a:ext cx="1059" cy="1059"/>
        </p:xfrm>
        <a:graphic>
          <a:graphicData uri="http://schemas.openxmlformats.org/presentationml/2006/ole">
            <mc:AlternateContent xmlns:mc="http://schemas.openxmlformats.org/markup-compatibility/2006">
              <mc:Choice xmlns:v="urn:schemas-microsoft-com:vml" Requires="v">
                <p:oleObj name="think-cell Slide" r:id="rId3" imgW="305" imgH="312" progId="TCLayout.ActiveDocument.1">
                  <p:embed/>
                </p:oleObj>
              </mc:Choice>
              <mc:Fallback>
                <p:oleObj name="think-cell Slide" r:id="rId3" imgW="305" imgH="312" progId="TCLayout.ActiveDocument.1">
                  <p:embed/>
                  <p:pic>
                    <p:nvPicPr>
                      <p:cNvPr id="0" name=""/>
                      <p:cNvPicPr/>
                      <p:nvPr/>
                    </p:nvPicPr>
                    <p:blipFill>
                      <a:blip r:embed="rId4"/>
                      <a:stretch>
                        <a:fillRect/>
                      </a:stretch>
                    </p:blipFill>
                    <p:spPr>
                      <a:xfrm>
                        <a:off x="1059" y="1059"/>
                        <a:ext cx="1059" cy="1059"/>
                      </a:xfrm>
                      <a:prstGeom prst="rect">
                        <a:avLst/>
                      </a:prstGeom>
                    </p:spPr>
                  </p:pic>
                </p:oleObj>
              </mc:Fallback>
            </mc:AlternateContent>
          </a:graphicData>
        </a:graphic>
      </p:graphicFrame>
      <p:sp>
        <p:nvSpPr>
          <p:cNvPr id="2" name="Başlık 1">
            <a:extLst>
              <a:ext uri="{FF2B5EF4-FFF2-40B4-BE49-F238E27FC236}">
                <a16:creationId xmlns:a16="http://schemas.microsoft.com/office/drawing/2014/main" id="{55F03E95-9F69-1D75-62BB-8111909C41E1}"/>
              </a:ext>
            </a:extLst>
          </p:cNvPr>
          <p:cNvSpPr>
            <a:spLocks noGrp="1"/>
          </p:cNvSpPr>
          <p:nvPr>
            <p:ph type="title"/>
          </p:nvPr>
        </p:nvSpPr>
        <p:spPr/>
        <p:txBody>
          <a:bodyPr vert="horz"/>
          <a:lstStyle/>
          <a:p>
            <a:r>
              <a:rPr lang="tr-TR" sz="3200" dirty="0">
                <a:latin typeface="+mj-lt"/>
              </a:rPr>
              <a:t>Popüler Mühendislikler ve Puanları</a:t>
            </a:r>
          </a:p>
        </p:txBody>
      </p:sp>
      <p:graphicFrame>
        <p:nvGraphicFramePr>
          <p:cNvPr id="5" name="Tablo 4">
            <a:extLst>
              <a:ext uri="{FF2B5EF4-FFF2-40B4-BE49-F238E27FC236}">
                <a16:creationId xmlns:a16="http://schemas.microsoft.com/office/drawing/2014/main" id="{7DC0B853-B7E1-46D2-2776-D9160FF7CA8F}"/>
              </a:ext>
            </a:extLst>
          </p:cNvPr>
          <p:cNvGraphicFramePr>
            <a:graphicFrameLocks noGrp="1"/>
          </p:cNvGraphicFramePr>
          <p:nvPr>
            <p:extLst>
              <p:ext uri="{D42A27DB-BD31-4B8C-83A1-F6EECF244321}">
                <p14:modId xmlns:p14="http://schemas.microsoft.com/office/powerpoint/2010/main" val="4084845930"/>
              </p:ext>
            </p:extLst>
          </p:nvPr>
        </p:nvGraphicFramePr>
        <p:xfrm>
          <a:off x="355598" y="1050519"/>
          <a:ext cx="11318783" cy="4816881"/>
        </p:xfrm>
        <a:graphic>
          <a:graphicData uri="http://schemas.openxmlformats.org/drawingml/2006/table">
            <a:tbl>
              <a:tblPr firstRow="1" bandRow="1">
                <a:tableStyleId>{5C22544A-7EE6-4342-B048-85BDC9FD1C3A}</a:tableStyleId>
              </a:tblPr>
              <a:tblGrid>
                <a:gridCol w="1209764">
                  <a:extLst>
                    <a:ext uri="{9D8B030D-6E8A-4147-A177-3AD203B41FA5}">
                      <a16:colId xmlns:a16="http://schemas.microsoft.com/office/drawing/2014/main" val="3377202481"/>
                    </a:ext>
                  </a:extLst>
                </a:gridCol>
                <a:gridCol w="2721962">
                  <a:extLst>
                    <a:ext uri="{9D8B030D-6E8A-4147-A177-3AD203B41FA5}">
                      <a16:colId xmlns:a16="http://schemas.microsoft.com/office/drawing/2014/main" val="656854734"/>
                    </a:ext>
                  </a:extLst>
                </a:gridCol>
                <a:gridCol w="786345">
                  <a:extLst>
                    <a:ext uri="{9D8B030D-6E8A-4147-A177-3AD203B41FA5}">
                      <a16:colId xmlns:a16="http://schemas.microsoft.com/office/drawing/2014/main" val="2814389612"/>
                    </a:ext>
                  </a:extLst>
                </a:gridCol>
                <a:gridCol w="1209760">
                  <a:extLst>
                    <a:ext uri="{9D8B030D-6E8A-4147-A177-3AD203B41FA5}">
                      <a16:colId xmlns:a16="http://schemas.microsoft.com/office/drawing/2014/main" val="11024790"/>
                    </a:ext>
                  </a:extLst>
                </a:gridCol>
                <a:gridCol w="1336572">
                  <a:extLst>
                    <a:ext uri="{9D8B030D-6E8A-4147-A177-3AD203B41FA5}">
                      <a16:colId xmlns:a16="http://schemas.microsoft.com/office/drawing/2014/main" val="169564627"/>
                    </a:ext>
                  </a:extLst>
                </a:gridCol>
                <a:gridCol w="1358904">
                  <a:extLst>
                    <a:ext uri="{9D8B030D-6E8A-4147-A177-3AD203B41FA5}">
                      <a16:colId xmlns:a16="http://schemas.microsoft.com/office/drawing/2014/main" val="3527558078"/>
                    </a:ext>
                  </a:extLst>
                </a:gridCol>
                <a:gridCol w="1347738">
                  <a:extLst>
                    <a:ext uri="{9D8B030D-6E8A-4147-A177-3AD203B41FA5}">
                      <a16:colId xmlns:a16="http://schemas.microsoft.com/office/drawing/2014/main" val="3442108300"/>
                    </a:ext>
                  </a:extLst>
                </a:gridCol>
                <a:gridCol w="1347738">
                  <a:extLst>
                    <a:ext uri="{9D8B030D-6E8A-4147-A177-3AD203B41FA5}">
                      <a16:colId xmlns:a16="http://schemas.microsoft.com/office/drawing/2014/main" val="467076570"/>
                    </a:ext>
                  </a:extLst>
                </a:gridCol>
              </a:tblGrid>
              <a:tr h="609600">
                <a:tc>
                  <a:txBody>
                    <a:bodyPr/>
                    <a:lstStyle/>
                    <a:p>
                      <a:pPr algn="ctr" fontAlgn="b"/>
                      <a:r>
                        <a:rPr lang="tr-TR" sz="1200" b="0" i="0" u="none" strike="noStrike" dirty="0">
                          <a:solidFill>
                            <a:srgbClr val="000000"/>
                          </a:solidFill>
                          <a:effectLst/>
                          <a:latin typeface="Calibri" panose="020F0502020204030204" pitchFamily="34" charset="0"/>
                        </a:rPr>
                        <a:t>Bölüm</a:t>
                      </a:r>
                    </a:p>
                    <a:p>
                      <a:pPr algn="ctr" fontAlgn="b"/>
                      <a:endParaRPr lang="tr-TR" sz="12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tr-TR" sz="1200" b="0" i="0" u="none" strike="noStrike" dirty="0">
                          <a:solidFill>
                            <a:srgbClr val="000000"/>
                          </a:solidFill>
                          <a:effectLst/>
                          <a:latin typeface="Calibri" panose="020F0502020204030204" pitchFamily="34" charset="0"/>
                        </a:rPr>
                        <a:t>Çalışma Alanı</a:t>
                      </a:r>
                    </a:p>
                    <a:p>
                      <a:pPr algn="ctr" fontAlgn="b"/>
                      <a:endParaRPr lang="tr-TR" sz="12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ctr"/>
                      <a:r>
                        <a:rPr lang="tr-TR" sz="1200" b="0" i="0" u="none" strike="noStrike" dirty="0">
                          <a:solidFill>
                            <a:srgbClr val="000000"/>
                          </a:solidFill>
                          <a:effectLst/>
                          <a:latin typeface="Calibri" panose="020F0502020204030204" pitchFamily="34" charset="0"/>
                        </a:rPr>
                        <a:t>ODTÜ</a:t>
                      </a:r>
                    </a:p>
                  </a:txBody>
                  <a:tcPr marL="5080" marR="5080" marT="5080" marB="0" anchor="ctr"/>
                </a:tc>
                <a:tc>
                  <a:txBody>
                    <a:bodyPr/>
                    <a:lstStyle/>
                    <a:p>
                      <a:pPr algn="ctr" fontAlgn="ctr"/>
                      <a:r>
                        <a:rPr lang="tr-TR" sz="1200" b="0" i="0" u="none" strike="noStrike">
                          <a:solidFill>
                            <a:srgbClr val="000000"/>
                          </a:solidFill>
                          <a:effectLst/>
                          <a:latin typeface="Calibri" panose="020F0502020204030204" pitchFamily="34" charset="0"/>
                        </a:rPr>
                        <a:t>Boğaziçi Üniversitesi</a:t>
                      </a:r>
                    </a:p>
                  </a:txBody>
                  <a:tcPr marL="5080" marR="5080" marT="5080" marB="0" anchor="ctr"/>
                </a:tc>
                <a:tc>
                  <a:txBody>
                    <a:bodyPr/>
                    <a:lstStyle/>
                    <a:p>
                      <a:pPr algn="ctr" fontAlgn="ctr"/>
                      <a:r>
                        <a:rPr lang="tr-TR" sz="1200" b="0" i="0" u="none" strike="noStrike">
                          <a:solidFill>
                            <a:srgbClr val="000000"/>
                          </a:solidFill>
                          <a:effectLst/>
                          <a:latin typeface="Calibri" panose="020F0502020204030204" pitchFamily="34" charset="0"/>
                        </a:rPr>
                        <a:t>Eskişehir Osmangazi Üniversitesi</a:t>
                      </a:r>
                    </a:p>
                  </a:txBody>
                  <a:tcPr marL="5080" marR="5080" marT="5080" marB="0" anchor="ctr"/>
                </a:tc>
                <a:tc>
                  <a:txBody>
                    <a:bodyPr/>
                    <a:lstStyle/>
                    <a:p>
                      <a:pPr algn="ctr" fontAlgn="ctr"/>
                      <a:r>
                        <a:rPr lang="tr-TR" sz="1200" b="0" i="0" u="none" strike="noStrike">
                          <a:solidFill>
                            <a:srgbClr val="000000"/>
                          </a:solidFill>
                          <a:effectLst/>
                          <a:latin typeface="Calibri" panose="020F0502020204030204" pitchFamily="34" charset="0"/>
                        </a:rPr>
                        <a:t>İstanbul Üniversitesi - Cerrahpaşa</a:t>
                      </a:r>
                    </a:p>
                  </a:txBody>
                  <a:tcPr marL="5080" marR="5080" marT="5080" marB="0" anchor="ctr"/>
                </a:tc>
                <a:tc>
                  <a:txBody>
                    <a:bodyPr/>
                    <a:lstStyle/>
                    <a:p>
                      <a:pPr algn="ctr" fontAlgn="ctr"/>
                      <a:r>
                        <a:rPr lang="tr-TR" sz="1200" b="0" i="0" u="none" strike="noStrike">
                          <a:solidFill>
                            <a:srgbClr val="000000"/>
                          </a:solidFill>
                          <a:effectLst/>
                          <a:latin typeface="Calibri" panose="020F0502020204030204" pitchFamily="34" charset="0"/>
                        </a:rPr>
                        <a:t>Van Yüzüncü Yıl Üniversitesi</a:t>
                      </a:r>
                    </a:p>
                  </a:txBody>
                  <a:tcPr marL="5080" marR="5080" marT="5080" marB="0" anchor="ctr"/>
                </a:tc>
                <a:tc>
                  <a:txBody>
                    <a:bodyPr/>
                    <a:lstStyle/>
                    <a:p>
                      <a:pPr algn="ctr" fontAlgn="ctr"/>
                      <a:r>
                        <a:rPr lang="tr-TR" sz="1200" b="0" i="0" u="none" strike="noStrike" dirty="0">
                          <a:solidFill>
                            <a:srgbClr val="000000"/>
                          </a:solidFill>
                          <a:effectLst/>
                          <a:latin typeface="Calibri" panose="020F0502020204030204" pitchFamily="34" charset="0"/>
                        </a:rPr>
                        <a:t>Nişantaşı Üniversitesi Ücretli</a:t>
                      </a:r>
                    </a:p>
                  </a:txBody>
                  <a:tcPr marL="5080" marR="5080" marT="5080" marB="0" anchor="ctr"/>
                </a:tc>
                <a:extLst>
                  <a:ext uri="{0D108BD9-81ED-4DB2-BD59-A6C34878D82A}">
                    <a16:rowId xmlns:a16="http://schemas.microsoft.com/office/drawing/2014/main" val="2637697391"/>
                  </a:ext>
                </a:extLst>
              </a:tr>
              <a:tr h="304800">
                <a:tc>
                  <a:txBody>
                    <a:bodyPr/>
                    <a:lstStyle/>
                    <a:p>
                      <a:pPr algn="ctr" fontAlgn="ctr"/>
                      <a:r>
                        <a:rPr lang="tr-TR" sz="700" b="0" i="0" u="none" strike="noStrike" dirty="0">
                          <a:solidFill>
                            <a:srgbClr val="000000"/>
                          </a:solidFill>
                          <a:effectLst/>
                          <a:latin typeface="Calibri" panose="020F0502020204030204" pitchFamily="34" charset="0"/>
                        </a:rPr>
                        <a:t>Bilgisayar Mühendisliği (</a:t>
                      </a:r>
                      <a:r>
                        <a:rPr lang="tr-TR" sz="700" b="0" i="0" u="none" strike="noStrike" dirty="0" err="1">
                          <a:solidFill>
                            <a:srgbClr val="000000"/>
                          </a:solidFill>
                          <a:effectLst/>
                          <a:latin typeface="Calibri" panose="020F0502020204030204" pitchFamily="34" charset="0"/>
                        </a:rPr>
                        <a:t>Computer</a:t>
                      </a:r>
                      <a:r>
                        <a:rPr lang="tr-TR" sz="700" b="0" i="0" u="none" strike="noStrike" dirty="0">
                          <a:solidFill>
                            <a:srgbClr val="000000"/>
                          </a:solidFill>
                          <a:effectLst/>
                          <a:latin typeface="Calibri" panose="020F0502020204030204" pitchFamily="34" charset="0"/>
                        </a:rPr>
                        <a:t> Engineering)</a:t>
                      </a:r>
                    </a:p>
                  </a:txBody>
                  <a:tcPr marL="6350" marR="6350" marT="6350" marB="0" anchor="ctr"/>
                </a:tc>
                <a:tc>
                  <a:txBody>
                    <a:bodyPr/>
                    <a:lstStyle/>
                    <a:p>
                      <a:pPr algn="ctr" fontAlgn="ctr"/>
                      <a:r>
                        <a:rPr lang="tr-TR" sz="700" b="0" i="0" u="none" strike="noStrike" dirty="0">
                          <a:solidFill>
                            <a:srgbClr val="000000"/>
                          </a:solidFill>
                          <a:effectLst/>
                          <a:latin typeface="Calibri" panose="020F0502020204030204" pitchFamily="34" charset="0"/>
                        </a:rPr>
                        <a:t>Bilgisayar donanımı ve yazılımı tasarlar ve geliştirir. Mikroişlemciler, bilgisayar ağları ve işletim sistemleri üzerine çalışır.</a:t>
                      </a:r>
                    </a:p>
                  </a:txBody>
                  <a:tcPr marL="6350" marR="6350" marT="6350" marB="0" anchor="ctr"/>
                </a:tc>
                <a:tc>
                  <a:txBody>
                    <a:bodyPr/>
                    <a:lstStyle/>
                    <a:p>
                      <a:pPr algn="ctr" fontAlgn="ctr"/>
                      <a:r>
                        <a:rPr lang="tr-TR" sz="700" b="0" i="0" u="none" strike="noStrike" dirty="0">
                          <a:solidFill>
                            <a:srgbClr val="000000"/>
                          </a:solidFill>
                          <a:effectLst/>
                          <a:latin typeface="Calibri" panose="020F0502020204030204" pitchFamily="34" charset="0"/>
                        </a:rPr>
                        <a:t>945 (%0.03)</a:t>
                      </a:r>
                    </a:p>
                  </a:txBody>
                  <a:tcPr marL="5080" marR="5080" marT="5080" marB="0" anchor="ctr">
                    <a:solidFill>
                      <a:schemeClr val="accent3">
                        <a:lumMod val="50000"/>
                      </a:schemeClr>
                    </a:solidFill>
                  </a:tcPr>
                </a:tc>
                <a:tc>
                  <a:txBody>
                    <a:bodyPr/>
                    <a:lstStyle/>
                    <a:p>
                      <a:pPr algn="ctr" fontAlgn="ctr"/>
                      <a:r>
                        <a:rPr lang="tr-TR" sz="700" b="0" i="0" u="none" strike="noStrike" dirty="0">
                          <a:solidFill>
                            <a:srgbClr val="000000"/>
                          </a:solidFill>
                          <a:effectLst/>
                          <a:latin typeface="Calibri" panose="020F0502020204030204" pitchFamily="34" charset="0"/>
                        </a:rPr>
                        <a:t>1.008 (%0.04)</a:t>
                      </a:r>
                    </a:p>
                  </a:txBody>
                  <a:tcPr marL="5080" marR="5080" marT="5080" marB="0" anchor="ctr">
                    <a:solidFill>
                      <a:schemeClr val="accent3">
                        <a:lumMod val="75000"/>
                      </a:schemeClr>
                    </a:solidFill>
                  </a:tcPr>
                </a:tc>
                <a:tc>
                  <a:txBody>
                    <a:bodyPr/>
                    <a:lstStyle/>
                    <a:p>
                      <a:pPr algn="ctr" fontAlgn="ctr"/>
                      <a:r>
                        <a:rPr lang="tr-TR" sz="700" b="0" i="0" u="none" strike="noStrike" dirty="0">
                          <a:solidFill>
                            <a:srgbClr val="000000"/>
                          </a:solidFill>
                          <a:effectLst/>
                          <a:latin typeface="Calibri" panose="020F0502020204030204" pitchFamily="34" charset="0"/>
                        </a:rPr>
                        <a:t>39.669 (%1.43)</a:t>
                      </a:r>
                    </a:p>
                  </a:txBody>
                  <a:tcPr marL="5080" marR="5080" marT="5080" marB="0" anchor="ctr">
                    <a:solidFill>
                      <a:srgbClr val="C1D399"/>
                    </a:solidFill>
                  </a:tcPr>
                </a:tc>
                <a:tc>
                  <a:txBody>
                    <a:bodyPr/>
                    <a:lstStyle/>
                    <a:p>
                      <a:pPr algn="ctr" fontAlgn="ctr"/>
                      <a:r>
                        <a:rPr lang="tr-TR" sz="700" b="0" i="0" u="none" strike="noStrike" dirty="0">
                          <a:solidFill>
                            <a:srgbClr val="000000"/>
                          </a:solidFill>
                          <a:effectLst/>
                          <a:latin typeface="Calibri" panose="020F0502020204030204" pitchFamily="34" charset="0"/>
                        </a:rPr>
                        <a:t>27.165 (%0.99)</a:t>
                      </a:r>
                    </a:p>
                  </a:txBody>
                  <a:tcPr marL="5080" marR="5080" marT="5080" marB="0" anchor="ctr">
                    <a:solidFill>
                      <a:srgbClr val="98D171"/>
                    </a:solidFill>
                  </a:tcPr>
                </a:tc>
                <a:tc>
                  <a:txBody>
                    <a:bodyPr/>
                    <a:lstStyle/>
                    <a:p>
                      <a:pPr algn="ctr" fontAlgn="ctr"/>
                      <a:r>
                        <a:rPr lang="tr-TR" sz="700" b="0" i="0" u="none" strike="noStrike" dirty="0">
                          <a:solidFill>
                            <a:srgbClr val="000000"/>
                          </a:solidFill>
                          <a:effectLst/>
                          <a:latin typeface="Calibri" panose="020F0502020204030204" pitchFamily="34" charset="0"/>
                        </a:rPr>
                        <a:t>228.458 (%8.29)</a:t>
                      </a:r>
                    </a:p>
                  </a:txBody>
                  <a:tcPr marL="5080" marR="5080" marT="5080" marB="0" anchor="ctr">
                    <a:solidFill>
                      <a:schemeClr val="accent3">
                        <a:lumMod val="40000"/>
                        <a:lumOff val="60000"/>
                      </a:schemeClr>
                    </a:solidFill>
                  </a:tcPr>
                </a:tc>
                <a:tc>
                  <a:txBody>
                    <a:bodyPr/>
                    <a:lstStyle/>
                    <a:p>
                      <a:pPr algn="ctr" fontAlgn="ctr"/>
                      <a:r>
                        <a:rPr lang="tr-TR" sz="700" b="0" i="0" u="none" strike="noStrike" dirty="0">
                          <a:solidFill>
                            <a:srgbClr val="000000"/>
                          </a:solidFill>
                          <a:effectLst/>
                          <a:latin typeface="Calibri" panose="020F0502020204030204" pitchFamily="34" charset="0"/>
                        </a:rPr>
                        <a:t>Dolmadı*</a:t>
                      </a:r>
                    </a:p>
                  </a:txBody>
                  <a:tcPr marL="5080" marR="5080" marT="5080" marB="0" anchor="ctr">
                    <a:solidFill>
                      <a:srgbClr val="F6FFA3"/>
                    </a:solidFill>
                  </a:tcPr>
                </a:tc>
                <a:extLst>
                  <a:ext uri="{0D108BD9-81ED-4DB2-BD59-A6C34878D82A}">
                    <a16:rowId xmlns:a16="http://schemas.microsoft.com/office/drawing/2014/main" val="2578174765"/>
                  </a:ext>
                </a:extLst>
              </a:tr>
              <a:tr h="381000">
                <a:tc>
                  <a:txBody>
                    <a:bodyPr/>
                    <a:lstStyle/>
                    <a:p>
                      <a:pPr algn="ctr" fontAlgn="ctr"/>
                      <a:r>
                        <a:rPr lang="tr-TR" sz="700" b="0" i="0" u="none" strike="noStrike" dirty="0">
                          <a:solidFill>
                            <a:srgbClr val="000000"/>
                          </a:solidFill>
                          <a:effectLst/>
                          <a:latin typeface="Calibri" panose="020F0502020204030204" pitchFamily="34" charset="0"/>
                        </a:rPr>
                        <a:t>Makine Mühendisliği (</a:t>
                      </a:r>
                      <a:r>
                        <a:rPr lang="tr-TR" sz="700" b="0" i="0" u="none" strike="noStrike" dirty="0" err="1">
                          <a:solidFill>
                            <a:srgbClr val="000000"/>
                          </a:solidFill>
                          <a:effectLst/>
                          <a:latin typeface="Calibri" panose="020F0502020204030204" pitchFamily="34" charset="0"/>
                        </a:rPr>
                        <a:t>Mechanical</a:t>
                      </a:r>
                      <a:r>
                        <a:rPr lang="tr-TR" sz="700" b="0" i="0" u="none" strike="noStrike" dirty="0">
                          <a:solidFill>
                            <a:srgbClr val="000000"/>
                          </a:solidFill>
                          <a:effectLst/>
                          <a:latin typeface="Calibri" panose="020F0502020204030204" pitchFamily="34" charset="0"/>
                        </a:rPr>
                        <a:t> Engineering)</a:t>
                      </a:r>
                    </a:p>
                  </a:txBody>
                  <a:tcPr marL="6350" marR="6350" marT="6350" marB="0" anchor="ctr"/>
                </a:tc>
                <a:tc>
                  <a:txBody>
                    <a:bodyPr/>
                    <a:lstStyle/>
                    <a:p>
                      <a:pPr algn="ctr" fontAlgn="ctr"/>
                      <a:r>
                        <a:rPr lang="tr-TR" sz="700" b="0" i="0" u="none" strike="noStrike" dirty="0">
                          <a:solidFill>
                            <a:srgbClr val="000000"/>
                          </a:solidFill>
                          <a:effectLst/>
                          <a:latin typeface="Calibri" panose="020F0502020204030204" pitchFamily="34" charset="0"/>
                        </a:rPr>
                        <a:t>Makineler, cihazlar ve motorlar tasarlar ve üretir. İmalat süreçleri, termodinamik ve mekanik sistemler üzerinde çalışır.</a:t>
                      </a:r>
                    </a:p>
                  </a:txBody>
                  <a:tcPr marL="6350" marR="6350" marT="6350" marB="0" anchor="ctr"/>
                </a:tc>
                <a:tc>
                  <a:txBody>
                    <a:bodyPr/>
                    <a:lstStyle/>
                    <a:p>
                      <a:pPr algn="ctr" fontAlgn="ctr"/>
                      <a:r>
                        <a:rPr lang="tr-TR" sz="700" b="0" i="0" u="none" strike="noStrike" dirty="0">
                          <a:solidFill>
                            <a:srgbClr val="000000"/>
                          </a:solidFill>
                          <a:effectLst/>
                          <a:latin typeface="Calibri" panose="020F0502020204030204" pitchFamily="34" charset="0"/>
                        </a:rPr>
                        <a:t>3.659 (%0.13)</a:t>
                      </a:r>
                    </a:p>
                  </a:txBody>
                  <a:tcPr marL="5080" marR="5080" marT="5080" marB="0" anchor="ctr">
                    <a:solidFill>
                      <a:schemeClr val="accent3">
                        <a:lumMod val="50000"/>
                      </a:schemeClr>
                    </a:solidFill>
                  </a:tcPr>
                </a:tc>
                <a:tc>
                  <a:txBody>
                    <a:bodyPr/>
                    <a:lstStyle/>
                    <a:p>
                      <a:pPr algn="ctr" fontAlgn="ctr"/>
                      <a:r>
                        <a:rPr lang="tr-TR" sz="700" b="0" i="0" u="none" strike="noStrike" dirty="0">
                          <a:solidFill>
                            <a:srgbClr val="000000"/>
                          </a:solidFill>
                          <a:effectLst/>
                          <a:latin typeface="Calibri" panose="020F0502020204030204" pitchFamily="34" charset="0"/>
                        </a:rPr>
                        <a:t>3.771 (%0.14)</a:t>
                      </a:r>
                    </a:p>
                  </a:txBody>
                  <a:tcPr marL="5080" marR="5080" marT="5080" marB="0" anchor="ctr">
                    <a:solidFill>
                      <a:schemeClr val="accent3">
                        <a:lumMod val="75000"/>
                      </a:schemeClr>
                    </a:solidFill>
                  </a:tcPr>
                </a:tc>
                <a:tc>
                  <a:txBody>
                    <a:bodyPr/>
                    <a:lstStyle/>
                    <a:p>
                      <a:pPr algn="ctr" fontAlgn="ctr"/>
                      <a:r>
                        <a:rPr lang="tr-TR" sz="700" b="0" i="0" u="none" strike="noStrike" dirty="0">
                          <a:solidFill>
                            <a:srgbClr val="000000"/>
                          </a:solidFill>
                          <a:effectLst/>
                          <a:latin typeface="Calibri" panose="020F0502020204030204" pitchFamily="34" charset="0"/>
                        </a:rPr>
                        <a:t>79.599 (%2.89)</a:t>
                      </a:r>
                    </a:p>
                  </a:txBody>
                  <a:tcPr marL="5080" marR="5080" marT="5080" marB="0" anchor="ctr">
                    <a:solidFill>
                      <a:srgbClr val="C1D399"/>
                    </a:solidFill>
                  </a:tcPr>
                </a:tc>
                <a:tc>
                  <a:txBody>
                    <a:bodyPr/>
                    <a:lstStyle/>
                    <a:p>
                      <a:pPr algn="ctr" fontAlgn="ctr"/>
                      <a:r>
                        <a:rPr lang="tr-TR" sz="700" b="0" i="0" u="none" strike="noStrike" dirty="0">
                          <a:solidFill>
                            <a:srgbClr val="000000"/>
                          </a:solidFill>
                          <a:effectLst/>
                          <a:latin typeface="Calibri" panose="020F0502020204030204" pitchFamily="34" charset="0"/>
                        </a:rPr>
                        <a:t>62.400 (%2.26)</a:t>
                      </a:r>
                    </a:p>
                  </a:txBody>
                  <a:tcPr marL="5080" marR="5080" marT="5080" marB="0" anchor="ctr">
                    <a:solidFill>
                      <a:srgbClr val="98D171"/>
                    </a:solidFill>
                  </a:tcPr>
                </a:tc>
                <a:tc>
                  <a:txBody>
                    <a:bodyPr/>
                    <a:lstStyle/>
                    <a:p>
                      <a:pPr algn="ctr" fontAlgn="ctr"/>
                      <a:r>
                        <a:rPr lang="tr-TR" sz="700" b="0" i="0" u="none" strike="noStrike" dirty="0">
                          <a:solidFill>
                            <a:srgbClr val="000000"/>
                          </a:solidFill>
                          <a:effectLst/>
                          <a:latin typeface="Calibri" panose="020F0502020204030204" pitchFamily="34" charset="0"/>
                        </a:rPr>
                        <a:t>Dolmadı*</a:t>
                      </a:r>
                    </a:p>
                  </a:txBody>
                  <a:tcPr marL="5080" marR="5080" marT="5080" marB="0" anchor="ctr">
                    <a:solidFill>
                      <a:srgbClr val="F6FFA3"/>
                    </a:solidFill>
                  </a:tcPr>
                </a:tc>
                <a:tc>
                  <a:txBody>
                    <a:bodyPr/>
                    <a:lstStyle/>
                    <a:p>
                      <a:pPr algn="ctr" fontAlgn="ctr"/>
                      <a:r>
                        <a:rPr lang="tr-TR" sz="700" b="0" i="0" u="none" strike="noStrike" dirty="0">
                          <a:solidFill>
                            <a:srgbClr val="000000"/>
                          </a:solidFill>
                          <a:effectLst/>
                          <a:latin typeface="Calibri" panose="020F0502020204030204" pitchFamily="34" charset="0"/>
                        </a:rPr>
                        <a:t>-</a:t>
                      </a:r>
                    </a:p>
                  </a:txBody>
                  <a:tcPr marL="5080" marR="5080" marT="5080" marB="0" anchor="ctr">
                    <a:solidFill>
                      <a:schemeClr val="bg1"/>
                    </a:solidFill>
                  </a:tcPr>
                </a:tc>
                <a:extLst>
                  <a:ext uri="{0D108BD9-81ED-4DB2-BD59-A6C34878D82A}">
                    <a16:rowId xmlns:a16="http://schemas.microsoft.com/office/drawing/2014/main" val="1949389703"/>
                  </a:ext>
                </a:extLst>
              </a:tr>
              <a:tr h="369845">
                <a:tc>
                  <a:txBody>
                    <a:bodyPr/>
                    <a:lstStyle/>
                    <a:p>
                      <a:pPr algn="ctr" fontAlgn="ctr"/>
                      <a:r>
                        <a:rPr lang="en-US" sz="700" b="0" i="0" u="none" strike="noStrike">
                          <a:solidFill>
                            <a:srgbClr val="000000"/>
                          </a:solidFill>
                          <a:effectLst/>
                          <a:latin typeface="Calibri" panose="020F0502020204030204" pitchFamily="34" charset="0"/>
                        </a:rPr>
                        <a:t>Elektrik - Elektronik Mühendisliği (Electrical and Electronics Engineering)</a:t>
                      </a:r>
                    </a:p>
                  </a:txBody>
                  <a:tcPr marL="6350" marR="6350" marT="6350" marB="0" anchor="ctr"/>
                </a:tc>
                <a:tc>
                  <a:txBody>
                    <a:bodyPr/>
                    <a:lstStyle/>
                    <a:p>
                      <a:pPr algn="ctr" fontAlgn="ctr"/>
                      <a:r>
                        <a:rPr lang="tr-TR" sz="700" b="0" i="0" u="none" strike="noStrike">
                          <a:solidFill>
                            <a:srgbClr val="000000"/>
                          </a:solidFill>
                          <a:effectLst/>
                          <a:latin typeface="Calibri" panose="020F0502020204030204" pitchFamily="34" charset="0"/>
                        </a:rPr>
                        <a:t>Elektrik, elektronik devreler, güç sistemleri ve elektrikli cihazlar üzerinde çalışır. Güç üretimi ve iletimi ile ilgilenir.</a:t>
                      </a:r>
                    </a:p>
                  </a:txBody>
                  <a:tcPr marL="6350" marR="6350" marT="6350" marB="0" anchor="ctr"/>
                </a:tc>
                <a:tc>
                  <a:txBody>
                    <a:bodyPr/>
                    <a:lstStyle/>
                    <a:p>
                      <a:pPr algn="ctr" fontAlgn="ctr"/>
                      <a:r>
                        <a:rPr lang="tr-TR" sz="700" b="0" i="0" u="none" strike="noStrike" dirty="0">
                          <a:solidFill>
                            <a:srgbClr val="000000"/>
                          </a:solidFill>
                          <a:effectLst/>
                          <a:latin typeface="Calibri" panose="020F0502020204030204" pitchFamily="34" charset="0"/>
                        </a:rPr>
                        <a:t>1.603 (%0.06)</a:t>
                      </a:r>
                    </a:p>
                  </a:txBody>
                  <a:tcPr marL="5080" marR="5080" marT="5080" marB="0" anchor="ctr">
                    <a:solidFill>
                      <a:schemeClr val="accent3">
                        <a:lumMod val="50000"/>
                      </a:schemeClr>
                    </a:solidFill>
                  </a:tcPr>
                </a:tc>
                <a:tc>
                  <a:txBody>
                    <a:bodyPr/>
                    <a:lstStyle/>
                    <a:p>
                      <a:pPr algn="ctr" fontAlgn="ctr"/>
                      <a:r>
                        <a:rPr lang="tr-TR" sz="700" b="0" i="0" u="none" strike="noStrike" dirty="0">
                          <a:solidFill>
                            <a:srgbClr val="000000"/>
                          </a:solidFill>
                          <a:effectLst/>
                          <a:latin typeface="Calibri" panose="020F0502020204030204" pitchFamily="34" charset="0"/>
                        </a:rPr>
                        <a:t>1.858 (%0.07)</a:t>
                      </a:r>
                    </a:p>
                  </a:txBody>
                  <a:tcPr marL="5080" marR="5080" marT="5080" marB="0" anchor="ctr">
                    <a:solidFill>
                      <a:schemeClr val="accent3">
                        <a:lumMod val="75000"/>
                      </a:schemeClr>
                    </a:solidFill>
                  </a:tcPr>
                </a:tc>
                <a:tc>
                  <a:txBody>
                    <a:bodyPr/>
                    <a:lstStyle/>
                    <a:p>
                      <a:pPr algn="ctr" fontAlgn="ctr"/>
                      <a:r>
                        <a:rPr lang="tr-TR" sz="700" b="0" i="0" u="none" strike="noStrike" dirty="0">
                          <a:solidFill>
                            <a:srgbClr val="000000"/>
                          </a:solidFill>
                          <a:effectLst/>
                          <a:latin typeface="Calibri" panose="020F0502020204030204" pitchFamily="34" charset="0"/>
                        </a:rPr>
                        <a:t>52.381 (%1.90)</a:t>
                      </a:r>
                    </a:p>
                  </a:txBody>
                  <a:tcPr marL="5080" marR="5080" marT="5080" marB="0" anchor="ctr">
                    <a:solidFill>
                      <a:srgbClr val="C1D399"/>
                    </a:solidFill>
                  </a:tcPr>
                </a:tc>
                <a:tc>
                  <a:txBody>
                    <a:bodyPr/>
                    <a:lstStyle/>
                    <a:p>
                      <a:pPr algn="ctr" fontAlgn="ctr"/>
                      <a:r>
                        <a:rPr lang="tr-TR" sz="700" b="0" i="0" u="none" strike="noStrike" dirty="0">
                          <a:solidFill>
                            <a:srgbClr val="000000"/>
                          </a:solidFill>
                          <a:effectLst/>
                          <a:latin typeface="Calibri" panose="020F0502020204030204" pitchFamily="34" charset="0"/>
                        </a:rPr>
                        <a:t>52.062 (%1.89)</a:t>
                      </a:r>
                    </a:p>
                  </a:txBody>
                  <a:tcPr marL="5080" marR="5080" marT="5080" marB="0" anchor="ctr">
                    <a:solidFill>
                      <a:srgbClr val="98D171"/>
                    </a:solidFill>
                  </a:tcPr>
                </a:tc>
                <a:tc>
                  <a:txBody>
                    <a:bodyPr/>
                    <a:lstStyle/>
                    <a:p>
                      <a:pPr algn="ctr" fontAlgn="ctr"/>
                      <a:r>
                        <a:rPr lang="tr-TR" sz="700" b="0" i="0" u="none" strike="noStrike" dirty="0">
                          <a:solidFill>
                            <a:srgbClr val="000000"/>
                          </a:solidFill>
                          <a:effectLst/>
                          <a:latin typeface="Calibri" panose="020F0502020204030204" pitchFamily="34" charset="0"/>
                        </a:rPr>
                        <a:t>Dolmadı*</a:t>
                      </a:r>
                    </a:p>
                  </a:txBody>
                  <a:tcPr marL="5080" marR="5080" marT="5080" marB="0" anchor="ctr">
                    <a:solidFill>
                      <a:srgbClr val="F6FFA3"/>
                    </a:solidFill>
                  </a:tcPr>
                </a:tc>
                <a:tc>
                  <a:txBody>
                    <a:bodyPr/>
                    <a:lstStyle/>
                    <a:p>
                      <a:pPr algn="ctr" fontAlgn="ctr"/>
                      <a:r>
                        <a:rPr lang="tr-TR" sz="700" b="0" i="0" u="none" strike="noStrike" dirty="0">
                          <a:solidFill>
                            <a:srgbClr val="000000"/>
                          </a:solidFill>
                          <a:effectLst/>
                          <a:latin typeface="Calibri" panose="020F0502020204030204" pitchFamily="34" charset="0"/>
                        </a:rPr>
                        <a:t>Dolmadı*</a:t>
                      </a:r>
                    </a:p>
                  </a:txBody>
                  <a:tcPr marL="5080" marR="5080" marT="5080" marB="0" anchor="ctr">
                    <a:solidFill>
                      <a:srgbClr val="F6FFA3"/>
                    </a:solidFill>
                  </a:tcPr>
                </a:tc>
                <a:extLst>
                  <a:ext uri="{0D108BD9-81ED-4DB2-BD59-A6C34878D82A}">
                    <a16:rowId xmlns:a16="http://schemas.microsoft.com/office/drawing/2014/main" val="3049168341"/>
                  </a:ext>
                </a:extLst>
              </a:tr>
              <a:tr h="315955">
                <a:tc>
                  <a:txBody>
                    <a:bodyPr/>
                    <a:lstStyle/>
                    <a:p>
                      <a:pPr algn="ctr" fontAlgn="ctr"/>
                      <a:r>
                        <a:rPr lang="tr-TR" sz="700" b="0" i="0" u="none" strike="noStrike" dirty="0">
                          <a:solidFill>
                            <a:srgbClr val="000000"/>
                          </a:solidFill>
                          <a:effectLst/>
                          <a:latin typeface="Calibri" panose="020F0502020204030204" pitchFamily="34" charset="0"/>
                        </a:rPr>
                        <a:t>İnşaat Mühendisliği </a:t>
                      </a:r>
                    </a:p>
                    <a:p>
                      <a:pPr algn="ctr" fontAlgn="ctr"/>
                      <a:r>
                        <a:rPr lang="tr-TR" sz="700" b="0" i="0" u="none" strike="noStrike" dirty="0">
                          <a:solidFill>
                            <a:srgbClr val="000000"/>
                          </a:solidFill>
                          <a:effectLst/>
                          <a:latin typeface="Calibri" panose="020F0502020204030204" pitchFamily="34" charset="0"/>
                        </a:rPr>
                        <a:t>(</a:t>
                      </a:r>
                      <a:r>
                        <a:rPr lang="tr-TR" sz="700" b="0" i="0" u="none" strike="noStrike" dirty="0" err="1">
                          <a:solidFill>
                            <a:srgbClr val="000000"/>
                          </a:solidFill>
                          <a:effectLst/>
                          <a:latin typeface="Calibri" panose="020F0502020204030204" pitchFamily="34" charset="0"/>
                        </a:rPr>
                        <a:t>Civil</a:t>
                      </a:r>
                      <a:r>
                        <a:rPr lang="tr-TR" sz="700" b="0" i="0" u="none" strike="noStrike" dirty="0">
                          <a:solidFill>
                            <a:srgbClr val="000000"/>
                          </a:solidFill>
                          <a:effectLst/>
                          <a:latin typeface="Calibri" panose="020F0502020204030204" pitchFamily="34" charset="0"/>
                        </a:rPr>
                        <a:t> Engineering)</a:t>
                      </a:r>
                    </a:p>
                  </a:txBody>
                  <a:tcPr marL="6350" marR="6350" marT="6350" marB="0" anchor="ctr"/>
                </a:tc>
                <a:tc>
                  <a:txBody>
                    <a:bodyPr/>
                    <a:lstStyle/>
                    <a:p>
                      <a:pPr algn="ctr" fontAlgn="ctr"/>
                      <a:r>
                        <a:rPr lang="tr-TR" sz="700" b="0" i="0" u="none" strike="noStrike" dirty="0">
                          <a:solidFill>
                            <a:srgbClr val="000000"/>
                          </a:solidFill>
                          <a:effectLst/>
                          <a:latin typeface="Calibri" panose="020F0502020204030204" pitchFamily="34" charset="0"/>
                        </a:rPr>
                        <a:t>Yapılar, yollar, köprüler ve altyapı sistemleri tasarlar ve inşa eder.</a:t>
                      </a:r>
                    </a:p>
                  </a:txBody>
                  <a:tcPr marL="6350" marR="6350" marT="6350" marB="0" anchor="ctr"/>
                </a:tc>
                <a:tc>
                  <a:txBody>
                    <a:bodyPr/>
                    <a:lstStyle/>
                    <a:p>
                      <a:pPr algn="ctr" fontAlgn="ctr"/>
                      <a:r>
                        <a:rPr lang="tr-TR" sz="700" b="0" i="0" u="none" strike="noStrike" dirty="0">
                          <a:solidFill>
                            <a:srgbClr val="000000"/>
                          </a:solidFill>
                          <a:effectLst/>
                          <a:latin typeface="Calibri" panose="020F0502020204030204" pitchFamily="34" charset="0"/>
                        </a:rPr>
                        <a:t>37.839 (%1.37)</a:t>
                      </a:r>
                    </a:p>
                  </a:txBody>
                  <a:tcPr marL="5080" marR="5080" marT="5080" marB="0" anchor="ctr">
                    <a:solidFill>
                      <a:schemeClr val="accent3">
                        <a:lumMod val="75000"/>
                      </a:schemeClr>
                    </a:solidFill>
                  </a:tcPr>
                </a:tc>
                <a:tc>
                  <a:txBody>
                    <a:bodyPr/>
                    <a:lstStyle/>
                    <a:p>
                      <a:pPr algn="ctr" fontAlgn="ctr"/>
                      <a:r>
                        <a:rPr lang="tr-TR" sz="700" b="0" i="0" u="none" strike="noStrike" dirty="0">
                          <a:solidFill>
                            <a:srgbClr val="000000"/>
                          </a:solidFill>
                          <a:effectLst/>
                          <a:latin typeface="Calibri" panose="020F0502020204030204" pitchFamily="34" charset="0"/>
                        </a:rPr>
                        <a:t>16.394 (%0.59)</a:t>
                      </a:r>
                    </a:p>
                  </a:txBody>
                  <a:tcPr marL="5080" marR="5080" marT="5080" marB="0" anchor="ctr">
                    <a:solidFill>
                      <a:schemeClr val="accent3">
                        <a:lumMod val="50000"/>
                      </a:schemeClr>
                    </a:solidFill>
                  </a:tcPr>
                </a:tc>
                <a:tc>
                  <a:txBody>
                    <a:bodyPr/>
                    <a:lstStyle/>
                    <a:p>
                      <a:pPr algn="ctr" fontAlgn="ctr"/>
                      <a:r>
                        <a:rPr lang="tr-TR" sz="700" b="0" i="0" u="none" strike="noStrike" dirty="0">
                          <a:solidFill>
                            <a:srgbClr val="000000"/>
                          </a:solidFill>
                          <a:effectLst/>
                          <a:latin typeface="Calibri" panose="020F0502020204030204" pitchFamily="34" charset="0"/>
                        </a:rPr>
                        <a:t>183.214 (%6.65)</a:t>
                      </a:r>
                    </a:p>
                  </a:txBody>
                  <a:tcPr marL="5080" marR="5080" marT="5080" marB="0" anchor="ctr">
                    <a:solidFill>
                      <a:srgbClr val="C1D399"/>
                    </a:solidFill>
                  </a:tcPr>
                </a:tc>
                <a:tc>
                  <a:txBody>
                    <a:bodyPr/>
                    <a:lstStyle/>
                    <a:p>
                      <a:pPr algn="ctr" fontAlgn="ctr"/>
                      <a:r>
                        <a:rPr lang="tr-TR" sz="700" b="0" i="0" u="none" strike="noStrike" dirty="0">
                          <a:solidFill>
                            <a:srgbClr val="000000"/>
                          </a:solidFill>
                          <a:effectLst/>
                          <a:latin typeface="Calibri" panose="020F0502020204030204" pitchFamily="34" charset="0"/>
                        </a:rPr>
                        <a:t>129.623 (%4.70)</a:t>
                      </a:r>
                    </a:p>
                  </a:txBody>
                  <a:tcPr marL="5080" marR="5080" marT="5080" marB="0" anchor="ctr">
                    <a:solidFill>
                      <a:srgbClr val="98D171"/>
                    </a:solidFill>
                  </a:tcPr>
                </a:tc>
                <a:tc>
                  <a:txBody>
                    <a:bodyPr/>
                    <a:lstStyle/>
                    <a:p>
                      <a:pPr algn="ctr" fontAlgn="ctr"/>
                      <a:r>
                        <a:rPr lang="tr-TR" sz="700" b="0" i="0" u="none" strike="noStrike" dirty="0">
                          <a:solidFill>
                            <a:srgbClr val="000000"/>
                          </a:solidFill>
                          <a:effectLst/>
                          <a:latin typeface="Calibri" panose="020F0502020204030204" pitchFamily="34" charset="0"/>
                        </a:rPr>
                        <a:t>296.361 (%10.76)</a:t>
                      </a:r>
                    </a:p>
                  </a:txBody>
                  <a:tcPr marL="5080" marR="5080" marT="5080" marB="0" anchor="ctr">
                    <a:solidFill>
                      <a:srgbClr val="E3ECD0"/>
                    </a:solidFill>
                  </a:tcPr>
                </a:tc>
                <a:tc>
                  <a:txBody>
                    <a:bodyPr/>
                    <a:lstStyle/>
                    <a:p>
                      <a:pPr algn="ctr" fontAlgn="ctr"/>
                      <a:r>
                        <a:rPr lang="tr-TR" sz="700" b="0" i="0" u="none" strike="noStrike" dirty="0">
                          <a:solidFill>
                            <a:srgbClr val="000000"/>
                          </a:solidFill>
                          <a:effectLst/>
                          <a:latin typeface="Calibri" panose="020F0502020204030204" pitchFamily="34" charset="0"/>
                        </a:rPr>
                        <a:t>197.942 (%7.18)</a:t>
                      </a:r>
                    </a:p>
                  </a:txBody>
                  <a:tcPr marL="5080" marR="5080" marT="5080" marB="0" anchor="ctr">
                    <a:solidFill>
                      <a:schemeClr val="accent3">
                        <a:lumMod val="40000"/>
                        <a:lumOff val="60000"/>
                      </a:schemeClr>
                    </a:solidFill>
                  </a:tcPr>
                </a:tc>
                <a:extLst>
                  <a:ext uri="{0D108BD9-81ED-4DB2-BD59-A6C34878D82A}">
                    <a16:rowId xmlns:a16="http://schemas.microsoft.com/office/drawing/2014/main" val="2273108445"/>
                  </a:ext>
                </a:extLst>
              </a:tr>
              <a:tr h="457200">
                <a:tc>
                  <a:txBody>
                    <a:bodyPr/>
                    <a:lstStyle/>
                    <a:p>
                      <a:pPr algn="ctr" fontAlgn="ctr"/>
                      <a:r>
                        <a:rPr lang="tr-TR" sz="700" b="0" i="0" u="none" strike="noStrike" dirty="0">
                          <a:solidFill>
                            <a:srgbClr val="000000"/>
                          </a:solidFill>
                          <a:effectLst/>
                          <a:latin typeface="Calibri" panose="020F0502020204030204" pitchFamily="34" charset="0"/>
                        </a:rPr>
                        <a:t>Kimya Mühendisliği </a:t>
                      </a:r>
                    </a:p>
                    <a:p>
                      <a:pPr algn="ctr" fontAlgn="ctr"/>
                      <a:r>
                        <a:rPr lang="tr-TR" sz="700" b="0" i="0" u="none" strike="noStrike" dirty="0">
                          <a:solidFill>
                            <a:srgbClr val="000000"/>
                          </a:solidFill>
                          <a:effectLst/>
                          <a:latin typeface="Calibri" panose="020F0502020204030204" pitchFamily="34" charset="0"/>
                        </a:rPr>
                        <a:t>(</a:t>
                      </a:r>
                      <a:r>
                        <a:rPr lang="tr-TR" sz="700" b="0" i="0" u="none" strike="noStrike" dirty="0" err="1">
                          <a:solidFill>
                            <a:srgbClr val="000000"/>
                          </a:solidFill>
                          <a:effectLst/>
                          <a:latin typeface="Calibri" panose="020F0502020204030204" pitchFamily="34" charset="0"/>
                        </a:rPr>
                        <a:t>Chemical</a:t>
                      </a:r>
                      <a:r>
                        <a:rPr lang="tr-TR" sz="700" b="0" i="0" u="none" strike="noStrike" dirty="0">
                          <a:solidFill>
                            <a:srgbClr val="000000"/>
                          </a:solidFill>
                          <a:effectLst/>
                          <a:latin typeface="Calibri" panose="020F0502020204030204" pitchFamily="34" charset="0"/>
                        </a:rPr>
                        <a:t> Engineering)</a:t>
                      </a:r>
                    </a:p>
                  </a:txBody>
                  <a:tcPr marL="6350" marR="6350" marT="6350" marB="0" anchor="ctr"/>
                </a:tc>
                <a:tc>
                  <a:txBody>
                    <a:bodyPr/>
                    <a:lstStyle/>
                    <a:p>
                      <a:pPr algn="ctr" fontAlgn="ctr"/>
                      <a:r>
                        <a:rPr lang="tr-TR" sz="700" b="0" i="0" u="none" strike="noStrike">
                          <a:solidFill>
                            <a:srgbClr val="000000"/>
                          </a:solidFill>
                          <a:effectLst/>
                          <a:latin typeface="Calibri" panose="020F0502020204030204" pitchFamily="34" charset="0"/>
                        </a:rPr>
                        <a:t>Kimyasal süreçlerle ilgili üretim ve dönüşüm süreçlerini yönetir.</a:t>
                      </a:r>
                    </a:p>
                  </a:txBody>
                  <a:tcPr marL="6350" marR="6350" marT="6350" marB="0" anchor="ctr"/>
                </a:tc>
                <a:tc>
                  <a:txBody>
                    <a:bodyPr/>
                    <a:lstStyle/>
                    <a:p>
                      <a:pPr algn="ctr" fontAlgn="ctr"/>
                      <a:r>
                        <a:rPr lang="tr-TR" sz="700" b="0" i="0" u="none" strike="noStrike" dirty="0">
                          <a:solidFill>
                            <a:srgbClr val="000000"/>
                          </a:solidFill>
                          <a:effectLst/>
                          <a:latin typeface="Calibri" panose="020F0502020204030204" pitchFamily="34" charset="0"/>
                        </a:rPr>
                        <a:t>9.610 (%0.35)</a:t>
                      </a:r>
                    </a:p>
                  </a:txBody>
                  <a:tcPr marL="5080" marR="5080" marT="5080" marB="0" anchor="ctr">
                    <a:solidFill>
                      <a:schemeClr val="accent3">
                        <a:lumMod val="75000"/>
                      </a:schemeClr>
                    </a:solidFill>
                  </a:tcPr>
                </a:tc>
                <a:tc>
                  <a:txBody>
                    <a:bodyPr/>
                    <a:lstStyle/>
                    <a:p>
                      <a:pPr algn="ctr" fontAlgn="ctr"/>
                      <a:r>
                        <a:rPr lang="tr-TR" sz="700" b="0" i="0" u="none" strike="noStrike" dirty="0">
                          <a:solidFill>
                            <a:srgbClr val="000000"/>
                          </a:solidFill>
                          <a:effectLst/>
                          <a:latin typeface="Calibri" panose="020F0502020204030204" pitchFamily="34" charset="0"/>
                        </a:rPr>
                        <a:t>6.399 (%0.23)</a:t>
                      </a:r>
                    </a:p>
                  </a:txBody>
                  <a:tcPr marL="5080" marR="5080" marT="5080" marB="0" anchor="ctr">
                    <a:solidFill>
                      <a:schemeClr val="accent3">
                        <a:lumMod val="50000"/>
                      </a:schemeClr>
                    </a:solidFill>
                  </a:tcPr>
                </a:tc>
                <a:tc>
                  <a:txBody>
                    <a:bodyPr/>
                    <a:lstStyle/>
                    <a:p>
                      <a:pPr algn="ctr" fontAlgn="ctr"/>
                      <a:r>
                        <a:rPr lang="tr-TR" sz="700" b="0" i="0" u="none" strike="noStrike" dirty="0">
                          <a:solidFill>
                            <a:srgbClr val="000000"/>
                          </a:solidFill>
                          <a:effectLst/>
                          <a:latin typeface="Calibri" panose="020F0502020204030204" pitchFamily="34" charset="0"/>
                        </a:rPr>
                        <a:t>87.919 (%3.19)</a:t>
                      </a:r>
                    </a:p>
                  </a:txBody>
                  <a:tcPr marL="5080" marR="5080" marT="5080" marB="0" anchor="ctr">
                    <a:solidFill>
                      <a:srgbClr val="C1D399"/>
                    </a:solidFill>
                  </a:tcPr>
                </a:tc>
                <a:tc>
                  <a:txBody>
                    <a:bodyPr/>
                    <a:lstStyle/>
                    <a:p>
                      <a:pPr algn="ctr" fontAlgn="ctr"/>
                      <a:r>
                        <a:rPr lang="tr-TR" sz="700" b="0" i="0" u="none" strike="noStrike" dirty="0">
                          <a:solidFill>
                            <a:srgbClr val="000000"/>
                          </a:solidFill>
                          <a:effectLst/>
                          <a:latin typeface="Calibri" panose="020F0502020204030204" pitchFamily="34" charset="0"/>
                        </a:rPr>
                        <a:t>71.072 (%2.58)</a:t>
                      </a:r>
                    </a:p>
                  </a:txBody>
                  <a:tcPr marL="5080" marR="5080" marT="5080" marB="0" anchor="ctr">
                    <a:solidFill>
                      <a:srgbClr val="98D171"/>
                    </a:solidFill>
                  </a:tcPr>
                </a:tc>
                <a:tc>
                  <a:txBody>
                    <a:bodyPr/>
                    <a:lstStyle/>
                    <a:p>
                      <a:pPr algn="ctr" fontAlgn="ctr"/>
                      <a:r>
                        <a:rPr lang="tr-TR" sz="700" b="0" i="0" u="none" strike="noStrike" dirty="0">
                          <a:solidFill>
                            <a:srgbClr val="000000"/>
                          </a:solidFill>
                          <a:effectLst/>
                          <a:latin typeface="Calibri" panose="020F0502020204030204" pitchFamily="34" charset="0"/>
                        </a:rPr>
                        <a:t>-</a:t>
                      </a:r>
                    </a:p>
                  </a:txBody>
                  <a:tcPr marL="5080" marR="5080" marT="5080" marB="0" anchor="ctr">
                    <a:solidFill>
                      <a:schemeClr val="bg1"/>
                    </a:solidFill>
                  </a:tcPr>
                </a:tc>
                <a:tc>
                  <a:txBody>
                    <a:bodyPr/>
                    <a:lstStyle/>
                    <a:p>
                      <a:pPr algn="ctr" fontAlgn="ctr"/>
                      <a:r>
                        <a:rPr lang="tr-TR" sz="700" b="0" i="0" u="none" strike="noStrike" dirty="0">
                          <a:solidFill>
                            <a:srgbClr val="000000"/>
                          </a:solidFill>
                          <a:effectLst/>
                          <a:latin typeface="Calibri" panose="020F0502020204030204" pitchFamily="34" charset="0"/>
                        </a:rPr>
                        <a:t>-</a:t>
                      </a:r>
                    </a:p>
                  </a:txBody>
                  <a:tcPr marL="5080" marR="5080" marT="5080" marB="0" anchor="ctr">
                    <a:solidFill>
                      <a:schemeClr val="bg1"/>
                    </a:solidFill>
                  </a:tcPr>
                </a:tc>
                <a:extLst>
                  <a:ext uri="{0D108BD9-81ED-4DB2-BD59-A6C34878D82A}">
                    <a16:rowId xmlns:a16="http://schemas.microsoft.com/office/drawing/2014/main" val="169484109"/>
                  </a:ext>
                </a:extLst>
              </a:tr>
              <a:tr h="457200">
                <a:tc>
                  <a:txBody>
                    <a:bodyPr/>
                    <a:lstStyle/>
                    <a:p>
                      <a:pPr algn="ctr" fontAlgn="ctr"/>
                      <a:r>
                        <a:rPr lang="tr-TR" sz="700" b="0" i="0" u="none" strike="noStrike" dirty="0">
                          <a:solidFill>
                            <a:srgbClr val="000000"/>
                          </a:solidFill>
                          <a:effectLst/>
                          <a:latin typeface="Calibri" panose="020F0502020204030204" pitchFamily="34" charset="0"/>
                        </a:rPr>
                        <a:t>Endüstri Mühendisliği (</a:t>
                      </a:r>
                      <a:r>
                        <a:rPr lang="tr-TR" sz="700" b="0" i="0" u="none" strike="noStrike" dirty="0" err="1">
                          <a:solidFill>
                            <a:srgbClr val="000000"/>
                          </a:solidFill>
                          <a:effectLst/>
                          <a:latin typeface="Calibri" panose="020F0502020204030204" pitchFamily="34" charset="0"/>
                        </a:rPr>
                        <a:t>Industrial</a:t>
                      </a:r>
                      <a:r>
                        <a:rPr lang="tr-TR" sz="700" b="0" i="0" u="none" strike="noStrike" dirty="0">
                          <a:solidFill>
                            <a:srgbClr val="000000"/>
                          </a:solidFill>
                          <a:effectLst/>
                          <a:latin typeface="Calibri" panose="020F0502020204030204" pitchFamily="34" charset="0"/>
                        </a:rPr>
                        <a:t> Engineering)</a:t>
                      </a:r>
                    </a:p>
                  </a:txBody>
                  <a:tcPr marL="6350" marR="6350" marT="6350" marB="0" anchor="ctr"/>
                </a:tc>
                <a:tc>
                  <a:txBody>
                    <a:bodyPr/>
                    <a:lstStyle/>
                    <a:p>
                      <a:pPr algn="ctr" fontAlgn="ctr"/>
                      <a:r>
                        <a:rPr lang="tr-TR" sz="700" b="0" i="0" u="none" strike="noStrike" dirty="0">
                          <a:solidFill>
                            <a:srgbClr val="000000"/>
                          </a:solidFill>
                          <a:effectLst/>
                          <a:latin typeface="Calibri" panose="020F0502020204030204" pitchFamily="34" charset="0"/>
                        </a:rPr>
                        <a:t>İş süreçlerinin verimliliğini artırmak için sistem ve süreçleri tasarlar ve iyileştirir. Kaynakların en etkin şekilde kullanılmasını sağlar.</a:t>
                      </a:r>
                    </a:p>
                  </a:txBody>
                  <a:tcPr marL="6350" marR="6350" marT="6350" marB="0" anchor="ctr"/>
                </a:tc>
                <a:tc>
                  <a:txBody>
                    <a:bodyPr/>
                    <a:lstStyle/>
                    <a:p>
                      <a:pPr algn="ctr" fontAlgn="ctr"/>
                      <a:r>
                        <a:rPr lang="tr-TR" sz="700" b="0" i="0" u="none" strike="noStrike" dirty="0">
                          <a:solidFill>
                            <a:srgbClr val="000000"/>
                          </a:solidFill>
                          <a:effectLst/>
                          <a:latin typeface="Calibri" panose="020F0502020204030204" pitchFamily="34" charset="0"/>
                        </a:rPr>
                        <a:t>2.408 (%0.09)</a:t>
                      </a:r>
                    </a:p>
                  </a:txBody>
                  <a:tcPr marL="5080" marR="5080" marT="5080" marB="0" anchor="ctr">
                    <a:solidFill>
                      <a:schemeClr val="accent3">
                        <a:lumMod val="75000"/>
                      </a:schemeClr>
                    </a:solidFill>
                  </a:tcPr>
                </a:tc>
                <a:tc>
                  <a:txBody>
                    <a:bodyPr/>
                    <a:lstStyle/>
                    <a:p>
                      <a:pPr algn="ctr" fontAlgn="ctr"/>
                      <a:r>
                        <a:rPr lang="tr-TR" sz="700" b="0" i="0" u="none" strike="noStrike" dirty="0">
                          <a:solidFill>
                            <a:srgbClr val="000000"/>
                          </a:solidFill>
                          <a:effectLst/>
                          <a:latin typeface="Calibri" panose="020F0502020204030204" pitchFamily="34" charset="0"/>
                        </a:rPr>
                        <a:t>2.053 (%0.07)</a:t>
                      </a:r>
                    </a:p>
                  </a:txBody>
                  <a:tcPr marL="5080" marR="5080" marT="5080" marB="0" anchor="ctr">
                    <a:solidFill>
                      <a:schemeClr val="accent3">
                        <a:lumMod val="50000"/>
                      </a:schemeClr>
                    </a:solidFill>
                  </a:tcPr>
                </a:tc>
                <a:tc>
                  <a:txBody>
                    <a:bodyPr/>
                    <a:lstStyle/>
                    <a:p>
                      <a:pPr algn="ctr" fontAlgn="ctr"/>
                      <a:r>
                        <a:rPr lang="tr-TR" sz="700" b="0" i="0" u="none" strike="noStrike" dirty="0">
                          <a:solidFill>
                            <a:srgbClr val="000000"/>
                          </a:solidFill>
                          <a:effectLst/>
                          <a:latin typeface="Calibri" panose="020F0502020204030204" pitchFamily="34" charset="0"/>
                        </a:rPr>
                        <a:t>64.969 (%2.36)</a:t>
                      </a:r>
                    </a:p>
                  </a:txBody>
                  <a:tcPr marL="5080" marR="5080" marT="5080" marB="0" anchor="ctr">
                    <a:solidFill>
                      <a:srgbClr val="C1D399"/>
                    </a:solidFill>
                  </a:tcPr>
                </a:tc>
                <a:tc>
                  <a:txBody>
                    <a:bodyPr/>
                    <a:lstStyle/>
                    <a:p>
                      <a:pPr algn="ctr" fontAlgn="ctr"/>
                      <a:r>
                        <a:rPr lang="tr-TR" sz="700" b="0" i="0" u="none" strike="noStrike" dirty="0">
                          <a:solidFill>
                            <a:srgbClr val="000000"/>
                          </a:solidFill>
                          <a:effectLst/>
                          <a:latin typeface="Calibri" panose="020F0502020204030204" pitchFamily="34" charset="0"/>
                        </a:rPr>
                        <a:t>46.955 (%1.70)</a:t>
                      </a:r>
                    </a:p>
                  </a:txBody>
                  <a:tcPr marL="5080" marR="5080" marT="5080" marB="0" anchor="ctr">
                    <a:solidFill>
                      <a:srgbClr val="98D171"/>
                    </a:solidFill>
                  </a:tcPr>
                </a:tc>
                <a:tc>
                  <a:txBody>
                    <a:bodyPr/>
                    <a:lstStyle/>
                    <a:p>
                      <a:pPr algn="ctr" fontAlgn="ctr"/>
                      <a:r>
                        <a:rPr lang="tr-TR" sz="700" b="0" i="0" u="none" strike="noStrike" dirty="0">
                          <a:solidFill>
                            <a:srgbClr val="000000"/>
                          </a:solidFill>
                          <a:effectLst/>
                          <a:latin typeface="Calibri" panose="020F0502020204030204" pitchFamily="34" charset="0"/>
                        </a:rPr>
                        <a:t>-</a:t>
                      </a:r>
                    </a:p>
                  </a:txBody>
                  <a:tcPr marL="5080" marR="5080" marT="5080" marB="0" anchor="ctr">
                    <a:solidFill>
                      <a:schemeClr val="bg1"/>
                    </a:solidFill>
                  </a:tcPr>
                </a:tc>
                <a:tc>
                  <a:txBody>
                    <a:bodyPr/>
                    <a:lstStyle/>
                    <a:p>
                      <a:pPr algn="ctr" fontAlgn="ctr"/>
                      <a:r>
                        <a:rPr lang="tr-TR" sz="700" b="0" i="0" u="none" strike="noStrike" dirty="0">
                          <a:solidFill>
                            <a:srgbClr val="000000"/>
                          </a:solidFill>
                          <a:effectLst/>
                          <a:latin typeface="Calibri" panose="020F0502020204030204" pitchFamily="34" charset="0"/>
                        </a:rPr>
                        <a:t>Dolmadı*</a:t>
                      </a:r>
                    </a:p>
                  </a:txBody>
                  <a:tcPr marL="5080" marR="5080" marT="5080" marB="0" anchor="ctr">
                    <a:solidFill>
                      <a:srgbClr val="F6FFA3"/>
                    </a:solidFill>
                  </a:tcPr>
                </a:tc>
                <a:extLst>
                  <a:ext uri="{0D108BD9-81ED-4DB2-BD59-A6C34878D82A}">
                    <a16:rowId xmlns:a16="http://schemas.microsoft.com/office/drawing/2014/main" val="2726166156"/>
                  </a:ext>
                </a:extLst>
              </a:tr>
              <a:tr h="317401">
                <a:tc>
                  <a:txBody>
                    <a:bodyPr/>
                    <a:lstStyle/>
                    <a:p>
                      <a:pPr algn="ctr" fontAlgn="ctr"/>
                      <a:r>
                        <a:rPr lang="tr-TR" sz="700" b="0" i="0" u="none" strike="noStrike" dirty="0">
                          <a:solidFill>
                            <a:srgbClr val="000000"/>
                          </a:solidFill>
                          <a:effectLst/>
                          <a:latin typeface="Calibri" panose="020F0502020204030204" pitchFamily="34" charset="0"/>
                        </a:rPr>
                        <a:t>Havacılık ve Uzay Mühendisliği (</a:t>
                      </a:r>
                      <a:r>
                        <a:rPr lang="tr-TR" sz="700" b="0" i="0" u="none" strike="noStrike" dirty="0" err="1">
                          <a:solidFill>
                            <a:srgbClr val="000000"/>
                          </a:solidFill>
                          <a:effectLst/>
                          <a:latin typeface="Calibri" panose="020F0502020204030204" pitchFamily="34" charset="0"/>
                        </a:rPr>
                        <a:t>Aerospace</a:t>
                      </a:r>
                      <a:r>
                        <a:rPr lang="tr-TR" sz="700" b="0" i="0" u="none" strike="noStrike" dirty="0">
                          <a:solidFill>
                            <a:srgbClr val="000000"/>
                          </a:solidFill>
                          <a:effectLst/>
                          <a:latin typeface="Calibri" panose="020F0502020204030204" pitchFamily="34" charset="0"/>
                        </a:rPr>
                        <a:t> Engineering)</a:t>
                      </a:r>
                    </a:p>
                  </a:txBody>
                  <a:tcPr marL="6350" marR="6350" marT="6350" marB="0" anchor="ctr"/>
                </a:tc>
                <a:tc>
                  <a:txBody>
                    <a:bodyPr/>
                    <a:lstStyle/>
                    <a:p>
                      <a:pPr algn="ctr" fontAlgn="ctr"/>
                      <a:r>
                        <a:rPr lang="tr-TR" sz="700" b="0" i="0" u="none" strike="noStrike" dirty="0">
                          <a:solidFill>
                            <a:srgbClr val="000000"/>
                          </a:solidFill>
                          <a:effectLst/>
                          <a:latin typeface="Calibri" panose="020F0502020204030204" pitchFamily="34" charset="0"/>
                        </a:rPr>
                        <a:t>Uçak, helikopter ve uzay araçlarını tasarlar ve geliştirir. Aerodinamik, uçuş mekaniği ve hava taşıtlarının performansını değerlendirir.</a:t>
                      </a:r>
                    </a:p>
                  </a:txBody>
                  <a:tcPr marL="6350" marR="6350" marT="6350" marB="0" anchor="ctr"/>
                </a:tc>
                <a:tc>
                  <a:txBody>
                    <a:bodyPr/>
                    <a:lstStyle/>
                    <a:p>
                      <a:pPr algn="ctr" fontAlgn="ctr"/>
                      <a:r>
                        <a:rPr lang="tr-TR" sz="700" b="0" i="0" u="none" strike="noStrike" dirty="0">
                          <a:solidFill>
                            <a:srgbClr val="000000"/>
                          </a:solidFill>
                          <a:effectLst/>
                          <a:latin typeface="Calibri" panose="020F0502020204030204" pitchFamily="34" charset="0"/>
                        </a:rPr>
                        <a:t>2.792 (%0.10)</a:t>
                      </a:r>
                    </a:p>
                  </a:txBody>
                  <a:tcPr marL="5080" marR="5080" marT="5080" marB="0" anchor="ctr">
                    <a:solidFill>
                      <a:schemeClr val="accent3">
                        <a:lumMod val="50000"/>
                      </a:schemeClr>
                    </a:solidFill>
                  </a:tcPr>
                </a:tc>
                <a:tc>
                  <a:txBody>
                    <a:bodyPr/>
                    <a:lstStyle/>
                    <a:p>
                      <a:pPr algn="ctr" fontAlgn="ctr"/>
                      <a:r>
                        <a:rPr lang="tr-TR" sz="700" b="0" i="0" u="none" strike="noStrike" dirty="0">
                          <a:solidFill>
                            <a:srgbClr val="000000"/>
                          </a:solidFill>
                          <a:effectLst/>
                          <a:latin typeface="Calibri" panose="020F0502020204030204" pitchFamily="34" charset="0"/>
                        </a:rPr>
                        <a:t>-</a:t>
                      </a:r>
                    </a:p>
                  </a:txBody>
                  <a:tcPr marL="5080" marR="5080" marT="5080" marB="0" anchor="ctr">
                    <a:solidFill>
                      <a:schemeClr val="bg1"/>
                    </a:solidFill>
                  </a:tcPr>
                </a:tc>
                <a:tc>
                  <a:txBody>
                    <a:bodyPr/>
                    <a:lstStyle/>
                    <a:p>
                      <a:pPr algn="ctr" fontAlgn="ctr"/>
                      <a:r>
                        <a:rPr lang="tr-TR" sz="700" b="0" i="0" u="none" strike="noStrike" dirty="0">
                          <a:solidFill>
                            <a:srgbClr val="000000"/>
                          </a:solidFill>
                          <a:effectLst/>
                          <a:latin typeface="Calibri" panose="020F0502020204030204" pitchFamily="34" charset="0"/>
                        </a:rPr>
                        <a:t>-</a:t>
                      </a:r>
                    </a:p>
                  </a:txBody>
                  <a:tcPr marL="5080" marR="5080" marT="5080" marB="0" anchor="ctr">
                    <a:solidFill>
                      <a:schemeClr val="bg1"/>
                    </a:solidFill>
                  </a:tcPr>
                </a:tc>
                <a:tc>
                  <a:txBody>
                    <a:bodyPr/>
                    <a:lstStyle/>
                    <a:p>
                      <a:pPr algn="ctr" fontAlgn="ctr"/>
                      <a:r>
                        <a:rPr lang="tr-TR" sz="700" b="0" i="0" u="none" strike="noStrike" dirty="0">
                          <a:solidFill>
                            <a:srgbClr val="000000"/>
                          </a:solidFill>
                          <a:effectLst/>
                          <a:latin typeface="Calibri" panose="020F0502020204030204" pitchFamily="34" charset="0"/>
                        </a:rPr>
                        <a:t>-</a:t>
                      </a:r>
                    </a:p>
                  </a:txBody>
                  <a:tcPr marL="5080" marR="5080" marT="5080" marB="0" anchor="ctr">
                    <a:solidFill>
                      <a:schemeClr val="bg1"/>
                    </a:solidFill>
                  </a:tcPr>
                </a:tc>
                <a:tc>
                  <a:txBody>
                    <a:bodyPr/>
                    <a:lstStyle/>
                    <a:p>
                      <a:pPr algn="ctr" fontAlgn="ctr"/>
                      <a:r>
                        <a:rPr lang="tr-TR" sz="700" b="0" i="0" u="none" strike="noStrike" dirty="0">
                          <a:solidFill>
                            <a:srgbClr val="000000"/>
                          </a:solidFill>
                          <a:effectLst/>
                          <a:latin typeface="Calibri" panose="020F0502020204030204" pitchFamily="34" charset="0"/>
                        </a:rPr>
                        <a:t>-</a:t>
                      </a:r>
                    </a:p>
                  </a:txBody>
                  <a:tcPr marL="5080" marR="5080" marT="5080" marB="0" anchor="ctr">
                    <a:solidFill>
                      <a:schemeClr val="bg1"/>
                    </a:solidFill>
                  </a:tcPr>
                </a:tc>
                <a:tc>
                  <a:txBody>
                    <a:bodyPr/>
                    <a:lstStyle/>
                    <a:p>
                      <a:pPr algn="ctr" fontAlgn="ctr"/>
                      <a:r>
                        <a:rPr lang="tr-TR" sz="700" b="0" i="0" u="none" strike="noStrike" dirty="0">
                          <a:solidFill>
                            <a:srgbClr val="000000"/>
                          </a:solidFill>
                          <a:effectLst/>
                          <a:latin typeface="Calibri" panose="020F0502020204030204" pitchFamily="34" charset="0"/>
                        </a:rPr>
                        <a:t>-</a:t>
                      </a:r>
                    </a:p>
                  </a:txBody>
                  <a:tcPr marL="5080" marR="5080" marT="5080" marB="0" anchor="ctr">
                    <a:solidFill>
                      <a:schemeClr val="bg1"/>
                    </a:solidFill>
                  </a:tcPr>
                </a:tc>
                <a:extLst>
                  <a:ext uri="{0D108BD9-81ED-4DB2-BD59-A6C34878D82A}">
                    <a16:rowId xmlns:a16="http://schemas.microsoft.com/office/drawing/2014/main" val="2428848206"/>
                  </a:ext>
                </a:extLst>
              </a:tr>
              <a:tr h="460880">
                <a:tc>
                  <a:txBody>
                    <a:bodyPr/>
                    <a:lstStyle/>
                    <a:p>
                      <a:pPr algn="ctr" fontAlgn="ctr"/>
                      <a:r>
                        <a:rPr lang="tr-TR" sz="700" b="0" i="0" u="none" strike="noStrike" dirty="0">
                          <a:solidFill>
                            <a:srgbClr val="000000"/>
                          </a:solidFill>
                          <a:effectLst/>
                          <a:latin typeface="Calibri" panose="020F0502020204030204" pitchFamily="34" charset="0"/>
                        </a:rPr>
                        <a:t>Çevre Mühendisliği (</a:t>
                      </a:r>
                      <a:r>
                        <a:rPr lang="tr-TR" sz="700" b="0" i="0" u="none" strike="noStrike" dirty="0" err="1">
                          <a:solidFill>
                            <a:srgbClr val="000000"/>
                          </a:solidFill>
                          <a:effectLst/>
                          <a:latin typeface="Calibri" panose="020F0502020204030204" pitchFamily="34" charset="0"/>
                        </a:rPr>
                        <a:t>Environmental</a:t>
                      </a:r>
                      <a:r>
                        <a:rPr lang="tr-TR" sz="700" b="0" i="0" u="none" strike="noStrike" dirty="0">
                          <a:solidFill>
                            <a:srgbClr val="000000"/>
                          </a:solidFill>
                          <a:effectLst/>
                          <a:latin typeface="Calibri" panose="020F0502020204030204" pitchFamily="34" charset="0"/>
                        </a:rPr>
                        <a:t> Engineering)</a:t>
                      </a:r>
                    </a:p>
                  </a:txBody>
                  <a:tcPr marL="6350" marR="6350" marT="6350" marB="0" anchor="ctr"/>
                </a:tc>
                <a:tc>
                  <a:txBody>
                    <a:bodyPr/>
                    <a:lstStyle/>
                    <a:p>
                      <a:pPr algn="ctr" fontAlgn="ctr"/>
                      <a:r>
                        <a:rPr lang="tr-TR" sz="700" b="0" i="0" u="none" strike="noStrike" dirty="0">
                          <a:solidFill>
                            <a:srgbClr val="000000"/>
                          </a:solidFill>
                          <a:effectLst/>
                          <a:latin typeface="Calibri" panose="020F0502020204030204" pitchFamily="34" charset="0"/>
                        </a:rPr>
                        <a:t>Çevreyi koruma, kirlilik kontrolü ve atık yönetimi üzerine çalışır. Sürdürülebilir çevresel çözümler geliştirir.</a:t>
                      </a:r>
                    </a:p>
                  </a:txBody>
                  <a:tcPr marL="6350" marR="6350" marT="6350" marB="0" anchor="ctr"/>
                </a:tc>
                <a:tc>
                  <a:txBody>
                    <a:bodyPr/>
                    <a:lstStyle/>
                    <a:p>
                      <a:pPr algn="ctr" fontAlgn="ctr"/>
                      <a:r>
                        <a:rPr lang="tr-TR" sz="700" b="0" i="0" u="none" strike="noStrike" dirty="0">
                          <a:solidFill>
                            <a:srgbClr val="000000"/>
                          </a:solidFill>
                          <a:effectLst/>
                          <a:latin typeface="Calibri" panose="020F0502020204030204" pitchFamily="34" charset="0"/>
                        </a:rPr>
                        <a:t>44.960 (%1.63)</a:t>
                      </a:r>
                    </a:p>
                  </a:txBody>
                  <a:tcPr marL="5080" marR="5080" marT="5080" marB="0" anchor="ctr">
                    <a:solidFill>
                      <a:schemeClr val="accent3">
                        <a:lumMod val="50000"/>
                      </a:schemeClr>
                    </a:solidFill>
                  </a:tcPr>
                </a:tc>
                <a:tc>
                  <a:txBody>
                    <a:bodyPr/>
                    <a:lstStyle/>
                    <a:p>
                      <a:pPr algn="ctr" fontAlgn="ctr"/>
                      <a:r>
                        <a:rPr lang="tr-TR" sz="700" b="0" i="0" u="none" strike="noStrike" dirty="0">
                          <a:solidFill>
                            <a:srgbClr val="000000"/>
                          </a:solidFill>
                          <a:effectLst/>
                          <a:latin typeface="Calibri" panose="020F0502020204030204" pitchFamily="34" charset="0"/>
                        </a:rPr>
                        <a:t>-</a:t>
                      </a:r>
                    </a:p>
                  </a:txBody>
                  <a:tcPr marL="5080" marR="5080" marT="5080" marB="0" anchor="ctr">
                    <a:solidFill>
                      <a:schemeClr val="bg1"/>
                    </a:solidFill>
                  </a:tcPr>
                </a:tc>
                <a:tc>
                  <a:txBody>
                    <a:bodyPr/>
                    <a:lstStyle/>
                    <a:p>
                      <a:pPr algn="ctr" fontAlgn="ctr"/>
                      <a:r>
                        <a:rPr lang="tr-TR" sz="700" b="0" i="0" u="none" strike="noStrike" dirty="0">
                          <a:solidFill>
                            <a:srgbClr val="000000"/>
                          </a:solidFill>
                          <a:effectLst/>
                          <a:latin typeface="Calibri" panose="020F0502020204030204" pitchFamily="34" charset="0"/>
                        </a:rPr>
                        <a:t>-</a:t>
                      </a:r>
                    </a:p>
                  </a:txBody>
                  <a:tcPr marL="5080" marR="5080" marT="5080" marB="0" anchor="ctr">
                    <a:solidFill>
                      <a:schemeClr val="bg1"/>
                    </a:solidFill>
                  </a:tcPr>
                </a:tc>
                <a:tc>
                  <a:txBody>
                    <a:bodyPr/>
                    <a:lstStyle/>
                    <a:p>
                      <a:pPr algn="ctr" fontAlgn="ctr"/>
                      <a:r>
                        <a:rPr lang="tr-TR" sz="700" b="0" i="0" u="none" strike="noStrike" dirty="0">
                          <a:solidFill>
                            <a:srgbClr val="000000"/>
                          </a:solidFill>
                          <a:effectLst/>
                          <a:latin typeface="Calibri" panose="020F0502020204030204" pitchFamily="34" charset="0"/>
                        </a:rPr>
                        <a:t>146.372 (%5.31)</a:t>
                      </a:r>
                    </a:p>
                  </a:txBody>
                  <a:tcPr marL="5080" marR="5080" marT="5080" marB="0" anchor="ctr">
                    <a:solidFill>
                      <a:schemeClr val="accent3">
                        <a:lumMod val="75000"/>
                      </a:schemeClr>
                    </a:solidFill>
                  </a:tcPr>
                </a:tc>
                <a:tc>
                  <a:txBody>
                    <a:bodyPr/>
                    <a:lstStyle/>
                    <a:p>
                      <a:pPr algn="ctr" fontAlgn="ctr"/>
                      <a:r>
                        <a:rPr lang="tr-TR" sz="700" b="0" i="0" u="none" strike="noStrike" dirty="0">
                          <a:solidFill>
                            <a:srgbClr val="000000"/>
                          </a:solidFill>
                          <a:effectLst/>
                          <a:latin typeface="Calibri" panose="020F0502020204030204" pitchFamily="34" charset="0"/>
                        </a:rPr>
                        <a:t>-</a:t>
                      </a:r>
                    </a:p>
                  </a:txBody>
                  <a:tcPr marL="5080" marR="5080" marT="5080" marB="0" anchor="ctr">
                    <a:solidFill>
                      <a:schemeClr val="bg1"/>
                    </a:solidFill>
                  </a:tcPr>
                </a:tc>
                <a:tc>
                  <a:txBody>
                    <a:bodyPr/>
                    <a:lstStyle/>
                    <a:p>
                      <a:pPr algn="ctr" fontAlgn="ctr"/>
                      <a:r>
                        <a:rPr lang="tr-TR" sz="700" b="0" i="0" u="none" strike="noStrike" dirty="0">
                          <a:solidFill>
                            <a:srgbClr val="000000"/>
                          </a:solidFill>
                          <a:effectLst/>
                          <a:latin typeface="Calibri" panose="020F0502020204030204" pitchFamily="34" charset="0"/>
                        </a:rPr>
                        <a:t>-</a:t>
                      </a:r>
                    </a:p>
                  </a:txBody>
                  <a:tcPr marL="5080" marR="5080" marT="5080" marB="0" anchor="ctr">
                    <a:solidFill>
                      <a:schemeClr val="bg1"/>
                    </a:solidFill>
                  </a:tcPr>
                </a:tc>
                <a:extLst>
                  <a:ext uri="{0D108BD9-81ED-4DB2-BD59-A6C34878D82A}">
                    <a16:rowId xmlns:a16="http://schemas.microsoft.com/office/drawing/2014/main" val="1516574728"/>
                  </a:ext>
                </a:extLst>
              </a:tr>
              <a:tr h="609600">
                <a:tc>
                  <a:txBody>
                    <a:bodyPr/>
                    <a:lstStyle/>
                    <a:p>
                      <a:pPr algn="ctr" fontAlgn="ctr"/>
                      <a:r>
                        <a:rPr lang="tr-TR" sz="700" b="0" i="0" u="none" strike="noStrike" dirty="0">
                          <a:solidFill>
                            <a:srgbClr val="000000"/>
                          </a:solidFill>
                          <a:effectLst/>
                          <a:latin typeface="Calibri" panose="020F0502020204030204" pitchFamily="34" charset="0"/>
                        </a:rPr>
                        <a:t>Jeoloji Mühendisliği </a:t>
                      </a:r>
                    </a:p>
                    <a:p>
                      <a:pPr algn="ctr" fontAlgn="ctr"/>
                      <a:r>
                        <a:rPr lang="tr-TR" sz="700" b="0" i="0" u="none" strike="noStrike" dirty="0">
                          <a:solidFill>
                            <a:srgbClr val="000000"/>
                          </a:solidFill>
                          <a:effectLst/>
                          <a:latin typeface="Calibri" panose="020F0502020204030204" pitchFamily="34" charset="0"/>
                        </a:rPr>
                        <a:t>(</a:t>
                      </a:r>
                      <a:r>
                        <a:rPr lang="tr-TR" sz="700" b="0" i="0" u="none" strike="noStrike" dirty="0" err="1">
                          <a:solidFill>
                            <a:srgbClr val="000000"/>
                          </a:solidFill>
                          <a:effectLst/>
                          <a:latin typeface="Calibri" panose="020F0502020204030204" pitchFamily="34" charset="0"/>
                        </a:rPr>
                        <a:t>Geological</a:t>
                      </a:r>
                      <a:r>
                        <a:rPr lang="tr-TR" sz="700" b="0" i="0" u="none" strike="noStrike" dirty="0">
                          <a:solidFill>
                            <a:srgbClr val="000000"/>
                          </a:solidFill>
                          <a:effectLst/>
                          <a:latin typeface="Calibri" panose="020F0502020204030204" pitchFamily="34" charset="0"/>
                        </a:rPr>
                        <a:t> Engineering)</a:t>
                      </a:r>
                    </a:p>
                  </a:txBody>
                  <a:tcPr marL="6350" marR="6350" marT="6350" marB="0" anchor="ctr"/>
                </a:tc>
                <a:tc>
                  <a:txBody>
                    <a:bodyPr/>
                    <a:lstStyle/>
                    <a:p>
                      <a:pPr algn="ctr" fontAlgn="ctr"/>
                      <a:r>
                        <a:rPr lang="tr-TR" sz="700" b="0" i="0" u="none" strike="noStrike" dirty="0">
                          <a:solidFill>
                            <a:srgbClr val="000000"/>
                          </a:solidFill>
                          <a:effectLst/>
                          <a:latin typeface="Calibri" panose="020F0502020204030204" pitchFamily="34" charset="0"/>
                        </a:rPr>
                        <a:t>Yer kabuğundaki minerallerin ve kaynakların keşfi, çıkarılması ve çevresel etkilerini değerlendirir. Deprem ve toprak kayması gibi doğal olayları analiz eder.</a:t>
                      </a:r>
                    </a:p>
                  </a:txBody>
                  <a:tcPr marL="6350" marR="6350" marT="6350" marB="0" anchor="ctr"/>
                </a:tc>
                <a:tc>
                  <a:txBody>
                    <a:bodyPr/>
                    <a:lstStyle/>
                    <a:p>
                      <a:pPr algn="ctr" fontAlgn="ctr"/>
                      <a:r>
                        <a:rPr lang="tr-TR" sz="700" b="0" i="0" u="none" strike="noStrike" dirty="0">
                          <a:solidFill>
                            <a:srgbClr val="000000"/>
                          </a:solidFill>
                          <a:effectLst/>
                          <a:latin typeface="Calibri" panose="020F0502020204030204" pitchFamily="34" charset="0"/>
                        </a:rPr>
                        <a:t>53.956 (%1.96)</a:t>
                      </a:r>
                    </a:p>
                  </a:txBody>
                  <a:tcPr marL="5080" marR="5080" marT="5080" marB="0" anchor="ctr">
                    <a:solidFill>
                      <a:schemeClr val="accent3">
                        <a:lumMod val="50000"/>
                      </a:schemeClr>
                    </a:solidFill>
                  </a:tcPr>
                </a:tc>
                <a:tc>
                  <a:txBody>
                    <a:bodyPr/>
                    <a:lstStyle/>
                    <a:p>
                      <a:pPr algn="ctr" fontAlgn="ctr"/>
                      <a:r>
                        <a:rPr lang="tr-TR" sz="700" b="0" i="0" u="none" strike="noStrike" dirty="0">
                          <a:solidFill>
                            <a:srgbClr val="000000"/>
                          </a:solidFill>
                          <a:effectLst/>
                          <a:latin typeface="Calibri" panose="020F0502020204030204" pitchFamily="34" charset="0"/>
                        </a:rPr>
                        <a:t>-</a:t>
                      </a:r>
                    </a:p>
                  </a:txBody>
                  <a:tcPr marL="5080" marR="5080" marT="5080" marB="0" anchor="ctr">
                    <a:solidFill>
                      <a:schemeClr val="bg1"/>
                    </a:solidFill>
                  </a:tcPr>
                </a:tc>
                <a:tc>
                  <a:txBody>
                    <a:bodyPr/>
                    <a:lstStyle/>
                    <a:p>
                      <a:pPr algn="ctr" fontAlgn="ctr"/>
                      <a:r>
                        <a:rPr lang="tr-TR" sz="700" b="0" i="0" u="none" strike="noStrike" dirty="0">
                          <a:solidFill>
                            <a:srgbClr val="000000"/>
                          </a:solidFill>
                          <a:effectLst/>
                          <a:latin typeface="Calibri" panose="020F0502020204030204" pitchFamily="34" charset="0"/>
                        </a:rPr>
                        <a:t>-</a:t>
                      </a:r>
                    </a:p>
                  </a:txBody>
                  <a:tcPr marL="5080" marR="5080" marT="5080" marB="0" anchor="ctr">
                    <a:solidFill>
                      <a:schemeClr val="bg1"/>
                    </a:solidFill>
                  </a:tcPr>
                </a:tc>
                <a:tc>
                  <a:txBody>
                    <a:bodyPr/>
                    <a:lstStyle/>
                    <a:p>
                      <a:pPr algn="ctr" fontAlgn="ctr"/>
                      <a:r>
                        <a:rPr lang="tr-TR" sz="700" b="0" i="0" u="none" strike="noStrike" dirty="0">
                          <a:solidFill>
                            <a:srgbClr val="000000"/>
                          </a:solidFill>
                          <a:effectLst/>
                          <a:latin typeface="Calibri" panose="020F0502020204030204" pitchFamily="34" charset="0"/>
                        </a:rPr>
                        <a:t>242.715 (%8.81)</a:t>
                      </a:r>
                    </a:p>
                  </a:txBody>
                  <a:tcPr marL="5080" marR="5080" marT="5080" marB="0" anchor="ctr">
                    <a:solidFill>
                      <a:schemeClr val="accent3">
                        <a:lumMod val="75000"/>
                      </a:schemeClr>
                    </a:solidFill>
                  </a:tcPr>
                </a:tc>
                <a:tc>
                  <a:txBody>
                    <a:bodyPr/>
                    <a:lstStyle/>
                    <a:p>
                      <a:pPr algn="ctr" fontAlgn="ctr"/>
                      <a:r>
                        <a:rPr lang="tr-TR" sz="700" b="0" i="0" u="none" strike="noStrike" dirty="0">
                          <a:solidFill>
                            <a:srgbClr val="000000"/>
                          </a:solidFill>
                          <a:effectLst/>
                          <a:latin typeface="Calibri" panose="020F0502020204030204" pitchFamily="34" charset="0"/>
                        </a:rPr>
                        <a:t>-</a:t>
                      </a:r>
                    </a:p>
                  </a:txBody>
                  <a:tcPr marL="5080" marR="5080" marT="5080" marB="0" anchor="ctr">
                    <a:solidFill>
                      <a:schemeClr val="bg1"/>
                    </a:solidFill>
                  </a:tcPr>
                </a:tc>
                <a:tc>
                  <a:txBody>
                    <a:bodyPr/>
                    <a:lstStyle/>
                    <a:p>
                      <a:pPr algn="ctr" fontAlgn="ctr"/>
                      <a:r>
                        <a:rPr lang="tr-TR" sz="700" b="0" i="0" u="none" strike="noStrike" dirty="0">
                          <a:solidFill>
                            <a:srgbClr val="000000"/>
                          </a:solidFill>
                          <a:effectLst/>
                          <a:latin typeface="Calibri" panose="020F0502020204030204" pitchFamily="34" charset="0"/>
                        </a:rPr>
                        <a:t>-</a:t>
                      </a:r>
                    </a:p>
                  </a:txBody>
                  <a:tcPr marL="5080" marR="5080" marT="5080" marB="0" anchor="ctr">
                    <a:solidFill>
                      <a:schemeClr val="bg1"/>
                    </a:solidFill>
                  </a:tcPr>
                </a:tc>
                <a:extLst>
                  <a:ext uri="{0D108BD9-81ED-4DB2-BD59-A6C34878D82A}">
                    <a16:rowId xmlns:a16="http://schemas.microsoft.com/office/drawing/2014/main" val="3197647859"/>
                  </a:ext>
                </a:extLst>
              </a:tr>
              <a:tr h="533400">
                <a:tc>
                  <a:txBody>
                    <a:bodyPr/>
                    <a:lstStyle/>
                    <a:p>
                      <a:pPr algn="ctr" fontAlgn="ctr"/>
                      <a:r>
                        <a:rPr lang="tr-TR" sz="700" b="0" i="0" u="none" strike="noStrike" dirty="0">
                          <a:solidFill>
                            <a:srgbClr val="000000"/>
                          </a:solidFill>
                          <a:effectLst/>
                          <a:latin typeface="Calibri" panose="020F0502020204030204" pitchFamily="34" charset="0"/>
                        </a:rPr>
                        <a:t>İşletme Mühendisliği (Management Engineering)</a:t>
                      </a:r>
                    </a:p>
                  </a:txBody>
                  <a:tcPr marL="6350" marR="6350" marT="6350" marB="0" anchor="ctr"/>
                </a:tc>
                <a:tc>
                  <a:txBody>
                    <a:bodyPr/>
                    <a:lstStyle/>
                    <a:p>
                      <a:pPr algn="ctr" fontAlgn="ctr"/>
                      <a:r>
                        <a:rPr lang="tr-TR" sz="700" b="0" i="0" u="none" strike="noStrike" dirty="0">
                          <a:solidFill>
                            <a:srgbClr val="000000"/>
                          </a:solidFill>
                          <a:effectLst/>
                          <a:latin typeface="Calibri" panose="020F0502020204030204" pitchFamily="34" charset="0"/>
                        </a:rPr>
                        <a:t>İşletme Mühendisliği, mevcut işletme sistemlerinin sorunlarını çözme, yeni sistemler tasarlama ve bu sistemleri mevcut yapılarla entegre etme üzerine uzmanlaşır.</a:t>
                      </a:r>
                    </a:p>
                  </a:txBody>
                  <a:tcPr marL="6350" marR="6350" marT="6350" marB="0" anchor="ctr"/>
                </a:tc>
                <a:tc>
                  <a:txBody>
                    <a:bodyPr/>
                    <a:lstStyle/>
                    <a:p>
                      <a:pPr algn="ctr" fontAlgn="ctr"/>
                      <a:r>
                        <a:rPr lang="tr-TR" sz="700" b="0" i="0" u="none" strike="noStrike" dirty="0">
                          <a:solidFill>
                            <a:srgbClr val="000000"/>
                          </a:solidFill>
                          <a:effectLst/>
                          <a:latin typeface="Calibri" panose="020F0502020204030204" pitchFamily="34" charset="0"/>
                        </a:rPr>
                        <a:t>-</a:t>
                      </a:r>
                    </a:p>
                  </a:txBody>
                  <a:tcPr marL="5080" marR="5080" marT="5080" marB="0" anchor="ctr">
                    <a:solidFill>
                      <a:schemeClr val="bg1"/>
                    </a:solidFill>
                  </a:tcPr>
                </a:tc>
                <a:tc>
                  <a:txBody>
                    <a:bodyPr/>
                    <a:lstStyle/>
                    <a:p>
                      <a:pPr algn="ctr" fontAlgn="ctr"/>
                      <a:r>
                        <a:rPr lang="tr-TR" sz="700" b="0" i="0" u="none" strike="noStrike" dirty="0">
                          <a:solidFill>
                            <a:srgbClr val="000000"/>
                          </a:solidFill>
                          <a:effectLst/>
                          <a:latin typeface="Calibri" panose="020F0502020204030204" pitchFamily="34" charset="0"/>
                        </a:rPr>
                        <a:t>-</a:t>
                      </a:r>
                    </a:p>
                  </a:txBody>
                  <a:tcPr marL="5080" marR="5080" marT="5080" marB="0" anchor="ctr">
                    <a:solidFill>
                      <a:schemeClr val="bg1"/>
                    </a:solidFill>
                  </a:tcPr>
                </a:tc>
                <a:tc>
                  <a:txBody>
                    <a:bodyPr/>
                    <a:lstStyle/>
                    <a:p>
                      <a:pPr algn="ctr" fontAlgn="ctr"/>
                      <a:r>
                        <a:rPr lang="tr-TR" sz="700" b="0" i="0" u="none" strike="noStrike" dirty="0">
                          <a:solidFill>
                            <a:srgbClr val="000000"/>
                          </a:solidFill>
                          <a:effectLst/>
                          <a:latin typeface="Calibri" panose="020F0502020204030204" pitchFamily="34" charset="0"/>
                        </a:rPr>
                        <a:t>-</a:t>
                      </a:r>
                    </a:p>
                  </a:txBody>
                  <a:tcPr marL="5080" marR="5080" marT="5080" marB="0" anchor="ctr">
                    <a:solidFill>
                      <a:schemeClr val="bg1"/>
                    </a:solidFill>
                  </a:tcPr>
                </a:tc>
                <a:tc>
                  <a:txBody>
                    <a:bodyPr/>
                    <a:lstStyle/>
                    <a:p>
                      <a:pPr algn="ctr" fontAlgn="ctr"/>
                      <a:r>
                        <a:rPr lang="tr-TR" sz="700" b="0" i="0" u="none" strike="noStrike" dirty="0">
                          <a:solidFill>
                            <a:srgbClr val="000000"/>
                          </a:solidFill>
                          <a:effectLst/>
                          <a:latin typeface="Calibri" panose="020F0502020204030204" pitchFamily="34" charset="0"/>
                        </a:rPr>
                        <a:t>-</a:t>
                      </a:r>
                    </a:p>
                  </a:txBody>
                  <a:tcPr marL="5080" marR="5080" marT="5080" marB="0" anchor="ctr">
                    <a:solidFill>
                      <a:schemeClr val="bg1"/>
                    </a:solidFill>
                  </a:tcPr>
                </a:tc>
                <a:tc>
                  <a:txBody>
                    <a:bodyPr/>
                    <a:lstStyle/>
                    <a:p>
                      <a:pPr algn="ctr" fontAlgn="ctr"/>
                      <a:r>
                        <a:rPr lang="tr-TR" sz="700" b="0" i="0" u="none" strike="noStrike" dirty="0">
                          <a:solidFill>
                            <a:srgbClr val="000000"/>
                          </a:solidFill>
                          <a:effectLst/>
                          <a:latin typeface="Calibri" panose="020F0502020204030204" pitchFamily="34" charset="0"/>
                        </a:rPr>
                        <a:t>-</a:t>
                      </a:r>
                    </a:p>
                  </a:txBody>
                  <a:tcPr marL="5080" marR="5080" marT="5080" marB="0" anchor="ctr">
                    <a:solidFill>
                      <a:schemeClr val="bg1"/>
                    </a:solidFill>
                  </a:tcPr>
                </a:tc>
                <a:tc>
                  <a:txBody>
                    <a:bodyPr/>
                    <a:lstStyle/>
                    <a:p>
                      <a:pPr algn="ctr" fontAlgn="ctr"/>
                      <a:r>
                        <a:rPr lang="tr-TR" sz="700" b="0" i="0" u="none" strike="noStrike" dirty="0">
                          <a:solidFill>
                            <a:srgbClr val="000000"/>
                          </a:solidFill>
                          <a:effectLst/>
                          <a:latin typeface="Calibri" panose="020F0502020204030204" pitchFamily="34" charset="0"/>
                        </a:rPr>
                        <a:t>154.705 (%5.61)</a:t>
                      </a:r>
                    </a:p>
                  </a:txBody>
                  <a:tcPr marL="5080" marR="5080" marT="5080" marB="0" anchor="ctr">
                    <a:solidFill>
                      <a:schemeClr val="accent3">
                        <a:lumMod val="50000"/>
                      </a:schemeClr>
                    </a:solidFill>
                  </a:tcPr>
                </a:tc>
                <a:extLst>
                  <a:ext uri="{0D108BD9-81ED-4DB2-BD59-A6C34878D82A}">
                    <a16:rowId xmlns:a16="http://schemas.microsoft.com/office/drawing/2014/main" val="60000178"/>
                  </a:ext>
                </a:extLst>
              </a:tr>
            </a:tbl>
          </a:graphicData>
        </a:graphic>
      </p:graphicFrame>
      <p:sp>
        <p:nvSpPr>
          <p:cNvPr id="3" name="Başlık 1">
            <a:extLst>
              <a:ext uri="{FF2B5EF4-FFF2-40B4-BE49-F238E27FC236}">
                <a16:creationId xmlns:a16="http://schemas.microsoft.com/office/drawing/2014/main" id="{C290ED36-9074-5A1F-66F6-8826C91C58A7}"/>
              </a:ext>
            </a:extLst>
          </p:cNvPr>
          <p:cNvSpPr txBox="1">
            <a:spLocks/>
          </p:cNvSpPr>
          <p:nvPr/>
        </p:nvSpPr>
        <p:spPr>
          <a:xfrm>
            <a:off x="355598" y="5867400"/>
            <a:ext cx="11064785" cy="140778"/>
          </a:xfrm>
          <a:prstGeom prst="rect">
            <a:avLst/>
          </a:prstGeom>
        </p:spPr>
        <p:txBody>
          <a:bodyPr vert="horz"/>
          <a:lstStyle>
            <a:lvl1pPr algn="l" defTabSz="914400" rtl="0" eaLnBrk="1" latinLnBrk="0" hangingPunct="1">
              <a:spcBef>
                <a:spcPct val="0"/>
              </a:spcBef>
              <a:buNone/>
              <a:defRPr sz="3300" kern="1200">
                <a:solidFill>
                  <a:schemeClr val="tx1"/>
                </a:solidFill>
                <a:latin typeface="Proxima Nova" panose="020B0604020202020204" charset="0"/>
                <a:ea typeface="+mj-ea"/>
                <a:cs typeface="+mj-cs"/>
              </a:defRPr>
            </a:lvl1pPr>
          </a:lstStyle>
          <a:p>
            <a:r>
              <a:rPr lang="tr-TR" sz="900" dirty="0">
                <a:latin typeface="+mj-lt"/>
              </a:rPr>
              <a:t>*Mühendislik bölümlerine sadece sıralaması ilk 300 binde olan sayısal öğrencileri tercih edebilir.</a:t>
            </a:r>
          </a:p>
          <a:p>
            <a:endParaRPr lang="tr-TR" sz="900" dirty="0">
              <a:latin typeface="+mj-lt"/>
            </a:endParaRPr>
          </a:p>
        </p:txBody>
      </p:sp>
      <p:sp>
        <p:nvSpPr>
          <p:cNvPr id="8" name="Rectangle 7">
            <a:extLst>
              <a:ext uri="{FF2B5EF4-FFF2-40B4-BE49-F238E27FC236}">
                <a16:creationId xmlns:a16="http://schemas.microsoft.com/office/drawing/2014/main" id="{E823F0F6-0A95-71F3-1181-2CCEF5A7E4EE}"/>
              </a:ext>
            </a:extLst>
          </p:cNvPr>
          <p:cNvSpPr/>
          <p:nvPr/>
        </p:nvSpPr>
        <p:spPr>
          <a:xfrm>
            <a:off x="457200" y="6111166"/>
            <a:ext cx="168181" cy="137234"/>
          </a:xfrm>
          <a:prstGeom prst="rect">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highlight>
                <a:srgbClr val="00FF00"/>
              </a:highlight>
            </a:endParaRPr>
          </a:p>
        </p:txBody>
      </p:sp>
      <p:sp>
        <p:nvSpPr>
          <p:cNvPr id="9" name="Başlık 1">
            <a:extLst>
              <a:ext uri="{FF2B5EF4-FFF2-40B4-BE49-F238E27FC236}">
                <a16:creationId xmlns:a16="http://schemas.microsoft.com/office/drawing/2014/main" id="{D8907AB2-C0B3-3D19-C74F-DD6792BA5906}"/>
              </a:ext>
            </a:extLst>
          </p:cNvPr>
          <p:cNvSpPr txBox="1">
            <a:spLocks/>
          </p:cNvSpPr>
          <p:nvPr/>
        </p:nvSpPr>
        <p:spPr>
          <a:xfrm>
            <a:off x="553720" y="6073140"/>
            <a:ext cx="601709" cy="173736"/>
          </a:xfrm>
          <a:prstGeom prst="rect">
            <a:avLst/>
          </a:prstGeom>
        </p:spPr>
        <p:txBody>
          <a:bodyPr vert="horz"/>
          <a:lstStyle>
            <a:lvl1pPr algn="l" defTabSz="914400" rtl="0" eaLnBrk="1" latinLnBrk="0" hangingPunct="1">
              <a:spcBef>
                <a:spcPct val="0"/>
              </a:spcBef>
              <a:buNone/>
              <a:defRPr sz="3300" kern="1200">
                <a:solidFill>
                  <a:schemeClr val="tx1"/>
                </a:solidFill>
                <a:latin typeface="Proxima Nova" panose="020B0604020202020204" charset="0"/>
                <a:ea typeface="+mj-ea"/>
                <a:cs typeface="+mj-cs"/>
              </a:defRPr>
            </a:lvl1pPr>
          </a:lstStyle>
          <a:p>
            <a:r>
              <a:rPr lang="tr-TR" sz="900" dirty="0">
                <a:latin typeface="+mj-lt"/>
              </a:rPr>
              <a:t>: En iyisi</a:t>
            </a:r>
          </a:p>
        </p:txBody>
      </p:sp>
      <p:sp>
        <p:nvSpPr>
          <p:cNvPr id="10" name="Rectangle 9">
            <a:extLst>
              <a:ext uri="{FF2B5EF4-FFF2-40B4-BE49-F238E27FC236}">
                <a16:creationId xmlns:a16="http://schemas.microsoft.com/office/drawing/2014/main" id="{D2A3624F-5EB0-1A22-C603-7B25204CE9F3}"/>
              </a:ext>
            </a:extLst>
          </p:cNvPr>
          <p:cNvSpPr/>
          <p:nvPr/>
        </p:nvSpPr>
        <p:spPr>
          <a:xfrm>
            <a:off x="1249782" y="6111166"/>
            <a:ext cx="168181" cy="137234"/>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highlight>
                <a:srgbClr val="00FF00"/>
              </a:highlight>
            </a:endParaRPr>
          </a:p>
        </p:txBody>
      </p:sp>
      <p:sp>
        <p:nvSpPr>
          <p:cNvPr id="11" name="Başlık 1">
            <a:extLst>
              <a:ext uri="{FF2B5EF4-FFF2-40B4-BE49-F238E27FC236}">
                <a16:creationId xmlns:a16="http://schemas.microsoft.com/office/drawing/2014/main" id="{C1CC0399-9287-3E39-B82B-2AA9EE0F65DB}"/>
              </a:ext>
            </a:extLst>
          </p:cNvPr>
          <p:cNvSpPr txBox="1">
            <a:spLocks/>
          </p:cNvSpPr>
          <p:nvPr/>
        </p:nvSpPr>
        <p:spPr>
          <a:xfrm>
            <a:off x="1341221" y="6077675"/>
            <a:ext cx="762000" cy="173736"/>
          </a:xfrm>
          <a:prstGeom prst="rect">
            <a:avLst/>
          </a:prstGeom>
        </p:spPr>
        <p:txBody>
          <a:bodyPr vert="horz"/>
          <a:lstStyle>
            <a:lvl1pPr algn="l" defTabSz="914400" rtl="0" eaLnBrk="1" latinLnBrk="0" hangingPunct="1">
              <a:spcBef>
                <a:spcPct val="0"/>
              </a:spcBef>
              <a:buNone/>
              <a:defRPr sz="3300" kern="1200">
                <a:solidFill>
                  <a:schemeClr val="tx1"/>
                </a:solidFill>
                <a:latin typeface="Proxima Nova" panose="020B0604020202020204" charset="0"/>
                <a:ea typeface="+mj-ea"/>
                <a:cs typeface="+mj-cs"/>
              </a:defRPr>
            </a:lvl1pPr>
          </a:lstStyle>
          <a:p>
            <a:r>
              <a:rPr lang="tr-TR" sz="900" dirty="0">
                <a:latin typeface="+mj-lt"/>
              </a:rPr>
              <a:t>: 2. en iyisi</a:t>
            </a:r>
          </a:p>
        </p:txBody>
      </p:sp>
      <p:sp>
        <p:nvSpPr>
          <p:cNvPr id="12" name="Rectangle 11">
            <a:extLst>
              <a:ext uri="{FF2B5EF4-FFF2-40B4-BE49-F238E27FC236}">
                <a16:creationId xmlns:a16="http://schemas.microsoft.com/office/drawing/2014/main" id="{D2171D77-5CDD-4E7F-740B-F21CE9732312}"/>
              </a:ext>
            </a:extLst>
          </p:cNvPr>
          <p:cNvSpPr/>
          <p:nvPr/>
        </p:nvSpPr>
        <p:spPr>
          <a:xfrm>
            <a:off x="2202655" y="6111166"/>
            <a:ext cx="168181" cy="137234"/>
          </a:xfrm>
          <a:prstGeom prst="rect">
            <a:avLst/>
          </a:prstGeom>
          <a:solidFill>
            <a:srgbClr val="98D17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highlight>
                <a:srgbClr val="00FF00"/>
              </a:highlight>
            </a:endParaRPr>
          </a:p>
        </p:txBody>
      </p:sp>
      <p:sp>
        <p:nvSpPr>
          <p:cNvPr id="13" name="Başlık 1">
            <a:extLst>
              <a:ext uri="{FF2B5EF4-FFF2-40B4-BE49-F238E27FC236}">
                <a16:creationId xmlns:a16="http://schemas.microsoft.com/office/drawing/2014/main" id="{B6D017C7-2225-17FF-E3F7-5507E9FBB720}"/>
              </a:ext>
            </a:extLst>
          </p:cNvPr>
          <p:cNvSpPr txBox="1">
            <a:spLocks/>
          </p:cNvSpPr>
          <p:nvPr/>
        </p:nvSpPr>
        <p:spPr>
          <a:xfrm>
            <a:off x="2294195" y="6073140"/>
            <a:ext cx="855948" cy="173736"/>
          </a:xfrm>
          <a:prstGeom prst="rect">
            <a:avLst/>
          </a:prstGeom>
        </p:spPr>
        <p:txBody>
          <a:bodyPr vert="horz"/>
          <a:lstStyle>
            <a:lvl1pPr algn="l" defTabSz="914400" rtl="0" eaLnBrk="1" latinLnBrk="0" hangingPunct="1">
              <a:spcBef>
                <a:spcPct val="0"/>
              </a:spcBef>
              <a:buNone/>
              <a:defRPr sz="3300" kern="1200">
                <a:solidFill>
                  <a:schemeClr val="tx1"/>
                </a:solidFill>
                <a:latin typeface="Proxima Nova" panose="020B0604020202020204" charset="0"/>
                <a:ea typeface="+mj-ea"/>
                <a:cs typeface="+mj-cs"/>
              </a:defRPr>
            </a:lvl1pPr>
          </a:lstStyle>
          <a:p>
            <a:r>
              <a:rPr lang="tr-TR" sz="900" dirty="0">
                <a:latin typeface="+mj-lt"/>
              </a:rPr>
              <a:t>: 3. en iyisi</a:t>
            </a:r>
          </a:p>
        </p:txBody>
      </p:sp>
      <p:sp>
        <p:nvSpPr>
          <p:cNvPr id="14" name="Rectangle 13">
            <a:extLst>
              <a:ext uri="{FF2B5EF4-FFF2-40B4-BE49-F238E27FC236}">
                <a16:creationId xmlns:a16="http://schemas.microsoft.com/office/drawing/2014/main" id="{131414D3-A098-3AC8-1B48-0E8E6A2E50C9}"/>
              </a:ext>
            </a:extLst>
          </p:cNvPr>
          <p:cNvSpPr/>
          <p:nvPr/>
        </p:nvSpPr>
        <p:spPr>
          <a:xfrm>
            <a:off x="3249476" y="6111166"/>
            <a:ext cx="168181" cy="137234"/>
          </a:xfrm>
          <a:prstGeom prst="rect">
            <a:avLst/>
          </a:prstGeom>
          <a:solidFill>
            <a:srgbClr val="C1D3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highlight>
                <a:srgbClr val="00FF00"/>
              </a:highlight>
            </a:endParaRPr>
          </a:p>
        </p:txBody>
      </p:sp>
      <p:sp>
        <p:nvSpPr>
          <p:cNvPr id="15" name="Başlık 1">
            <a:extLst>
              <a:ext uri="{FF2B5EF4-FFF2-40B4-BE49-F238E27FC236}">
                <a16:creationId xmlns:a16="http://schemas.microsoft.com/office/drawing/2014/main" id="{A90A5815-ED6F-EB26-2D12-47CD08DCFBAF}"/>
              </a:ext>
            </a:extLst>
          </p:cNvPr>
          <p:cNvSpPr txBox="1">
            <a:spLocks/>
          </p:cNvSpPr>
          <p:nvPr/>
        </p:nvSpPr>
        <p:spPr>
          <a:xfrm>
            <a:off x="3341118" y="6073140"/>
            <a:ext cx="687767" cy="173736"/>
          </a:xfrm>
          <a:prstGeom prst="rect">
            <a:avLst/>
          </a:prstGeom>
        </p:spPr>
        <p:txBody>
          <a:bodyPr vert="horz"/>
          <a:lstStyle>
            <a:lvl1pPr algn="l" defTabSz="914400" rtl="0" eaLnBrk="1" latinLnBrk="0" hangingPunct="1">
              <a:spcBef>
                <a:spcPct val="0"/>
              </a:spcBef>
              <a:buNone/>
              <a:defRPr sz="3300" kern="1200">
                <a:solidFill>
                  <a:schemeClr val="tx1"/>
                </a:solidFill>
                <a:latin typeface="Proxima Nova" panose="020B0604020202020204" charset="0"/>
                <a:ea typeface="+mj-ea"/>
                <a:cs typeface="+mj-cs"/>
              </a:defRPr>
            </a:lvl1pPr>
          </a:lstStyle>
          <a:p>
            <a:r>
              <a:rPr lang="tr-TR" sz="900" dirty="0">
                <a:latin typeface="+mj-lt"/>
              </a:rPr>
              <a:t>: 4. en iyisi</a:t>
            </a:r>
          </a:p>
        </p:txBody>
      </p:sp>
      <p:sp>
        <p:nvSpPr>
          <p:cNvPr id="16" name="Rectangle 15">
            <a:extLst>
              <a:ext uri="{FF2B5EF4-FFF2-40B4-BE49-F238E27FC236}">
                <a16:creationId xmlns:a16="http://schemas.microsoft.com/office/drawing/2014/main" id="{692F6194-5557-B5D2-45C3-EF0E2BBA57C7}"/>
              </a:ext>
            </a:extLst>
          </p:cNvPr>
          <p:cNvSpPr/>
          <p:nvPr/>
        </p:nvSpPr>
        <p:spPr>
          <a:xfrm>
            <a:off x="4128218" y="6111166"/>
            <a:ext cx="168181" cy="137234"/>
          </a:xfrm>
          <a:prstGeom prst="rect">
            <a:avLst/>
          </a:prstGeom>
          <a:solidFill>
            <a:srgbClr val="D7E4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highlight>
                <a:srgbClr val="00FF00"/>
              </a:highlight>
            </a:endParaRPr>
          </a:p>
        </p:txBody>
      </p:sp>
      <p:sp>
        <p:nvSpPr>
          <p:cNvPr id="17" name="Başlık 1">
            <a:extLst>
              <a:ext uri="{FF2B5EF4-FFF2-40B4-BE49-F238E27FC236}">
                <a16:creationId xmlns:a16="http://schemas.microsoft.com/office/drawing/2014/main" id="{014CBD56-EA73-8ABD-CAE4-934AB82906E6}"/>
              </a:ext>
            </a:extLst>
          </p:cNvPr>
          <p:cNvSpPr txBox="1">
            <a:spLocks/>
          </p:cNvSpPr>
          <p:nvPr/>
        </p:nvSpPr>
        <p:spPr>
          <a:xfrm>
            <a:off x="4219860" y="6073140"/>
            <a:ext cx="687767" cy="173736"/>
          </a:xfrm>
          <a:prstGeom prst="rect">
            <a:avLst/>
          </a:prstGeom>
        </p:spPr>
        <p:txBody>
          <a:bodyPr vert="horz"/>
          <a:lstStyle>
            <a:lvl1pPr algn="l" defTabSz="914400" rtl="0" eaLnBrk="1" latinLnBrk="0" hangingPunct="1">
              <a:spcBef>
                <a:spcPct val="0"/>
              </a:spcBef>
              <a:buNone/>
              <a:defRPr sz="3300" kern="1200">
                <a:solidFill>
                  <a:schemeClr val="tx1"/>
                </a:solidFill>
                <a:latin typeface="Proxima Nova" panose="020B0604020202020204" charset="0"/>
                <a:ea typeface="+mj-ea"/>
                <a:cs typeface="+mj-cs"/>
              </a:defRPr>
            </a:lvl1pPr>
          </a:lstStyle>
          <a:p>
            <a:r>
              <a:rPr lang="tr-TR" sz="900" dirty="0">
                <a:latin typeface="+mj-lt"/>
              </a:rPr>
              <a:t>: 5. en iyisi</a:t>
            </a:r>
          </a:p>
        </p:txBody>
      </p:sp>
      <p:sp>
        <p:nvSpPr>
          <p:cNvPr id="18" name="Rectangle 17">
            <a:extLst>
              <a:ext uri="{FF2B5EF4-FFF2-40B4-BE49-F238E27FC236}">
                <a16:creationId xmlns:a16="http://schemas.microsoft.com/office/drawing/2014/main" id="{9DA22947-940C-45F5-2DAB-106B13626964}"/>
              </a:ext>
            </a:extLst>
          </p:cNvPr>
          <p:cNvSpPr/>
          <p:nvPr/>
        </p:nvSpPr>
        <p:spPr>
          <a:xfrm>
            <a:off x="5001413" y="6111166"/>
            <a:ext cx="168181" cy="137234"/>
          </a:xfrm>
          <a:prstGeom prst="rect">
            <a:avLst/>
          </a:prstGeom>
          <a:solidFill>
            <a:srgbClr val="E3ECD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highlight>
                <a:srgbClr val="00FF00"/>
              </a:highlight>
            </a:endParaRPr>
          </a:p>
        </p:txBody>
      </p:sp>
      <p:sp>
        <p:nvSpPr>
          <p:cNvPr id="19" name="Başlık 1">
            <a:extLst>
              <a:ext uri="{FF2B5EF4-FFF2-40B4-BE49-F238E27FC236}">
                <a16:creationId xmlns:a16="http://schemas.microsoft.com/office/drawing/2014/main" id="{78C3CE70-1BC1-DAF0-0130-D82E01856B70}"/>
              </a:ext>
            </a:extLst>
          </p:cNvPr>
          <p:cNvSpPr txBox="1">
            <a:spLocks/>
          </p:cNvSpPr>
          <p:nvPr/>
        </p:nvSpPr>
        <p:spPr>
          <a:xfrm>
            <a:off x="5093055" y="6073140"/>
            <a:ext cx="687767" cy="173736"/>
          </a:xfrm>
          <a:prstGeom prst="rect">
            <a:avLst/>
          </a:prstGeom>
        </p:spPr>
        <p:txBody>
          <a:bodyPr vert="horz"/>
          <a:lstStyle>
            <a:lvl1pPr algn="l" defTabSz="914400" rtl="0" eaLnBrk="1" latinLnBrk="0" hangingPunct="1">
              <a:spcBef>
                <a:spcPct val="0"/>
              </a:spcBef>
              <a:buNone/>
              <a:defRPr sz="3300" kern="1200">
                <a:solidFill>
                  <a:schemeClr val="tx1"/>
                </a:solidFill>
                <a:latin typeface="Proxima Nova" panose="020B0604020202020204" charset="0"/>
                <a:ea typeface="+mj-ea"/>
                <a:cs typeface="+mj-cs"/>
              </a:defRPr>
            </a:lvl1pPr>
          </a:lstStyle>
          <a:p>
            <a:r>
              <a:rPr lang="tr-TR" sz="900" dirty="0">
                <a:latin typeface="+mj-lt"/>
              </a:rPr>
              <a:t>: 6. en iyisi</a:t>
            </a:r>
          </a:p>
        </p:txBody>
      </p:sp>
      <p:sp>
        <p:nvSpPr>
          <p:cNvPr id="20" name="Rectangle 19">
            <a:extLst>
              <a:ext uri="{FF2B5EF4-FFF2-40B4-BE49-F238E27FC236}">
                <a16:creationId xmlns:a16="http://schemas.microsoft.com/office/drawing/2014/main" id="{BE0AC5C5-A916-D88F-7145-66E642F541F4}"/>
              </a:ext>
            </a:extLst>
          </p:cNvPr>
          <p:cNvSpPr/>
          <p:nvPr/>
        </p:nvSpPr>
        <p:spPr>
          <a:xfrm>
            <a:off x="5874608" y="6111166"/>
            <a:ext cx="168181" cy="137234"/>
          </a:xfrm>
          <a:prstGeom prst="rect">
            <a:avLst/>
          </a:prstGeom>
          <a:solidFill>
            <a:srgbClr val="F6FF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dirty="0">
              <a:highlight>
                <a:srgbClr val="00FF00"/>
              </a:highlight>
            </a:endParaRPr>
          </a:p>
        </p:txBody>
      </p:sp>
      <p:sp>
        <p:nvSpPr>
          <p:cNvPr id="21" name="Başlık 1">
            <a:extLst>
              <a:ext uri="{FF2B5EF4-FFF2-40B4-BE49-F238E27FC236}">
                <a16:creationId xmlns:a16="http://schemas.microsoft.com/office/drawing/2014/main" id="{D46C7C09-9065-F087-531E-7129194AFE09}"/>
              </a:ext>
            </a:extLst>
          </p:cNvPr>
          <p:cNvSpPr txBox="1">
            <a:spLocks/>
          </p:cNvSpPr>
          <p:nvPr/>
        </p:nvSpPr>
        <p:spPr>
          <a:xfrm>
            <a:off x="5966250" y="6073140"/>
            <a:ext cx="687767" cy="173736"/>
          </a:xfrm>
          <a:prstGeom prst="rect">
            <a:avLst/>
          </a:prstGeom>
        </p:spPr>
        <p:txBody>
          <a:bodyPr vert="horz"/>
          <a:lstStyle>
            <a:lvl1pPr algn="l" defTabSz="914400" rtl="0" eaLnBrk="1" latinLnBrk="0" hangingPunct="1">
              <a:spcBef>
                <a:spcPct val="0"/>
              </a:spcBef>
              <a:buNone/>
              <a:defRPr sz="3300" kern="1200">
                <a:solidFill>
                  <a:schemeClr val="tx1"/>
                </a:solidFill>
                <a:latin typeface="Proxima Nova" panose="020B0604020202020204" charset="0"/>
                <a:ea typeface="+mj-ea"/>
                <a:cs typeface="+mj-cs"/>
              </a:defRPr>
            </a:lvl1pPr>
          </a:lstStyle>
          <a:p>
            <a:r>
              <a:rPr lang="tr-TR" sz="900" dirty="0">
                <a:latin typeface="+mj-lt"/>
              </a:rPr>
              <a:t>: Dolmadı</a:t>
            </a:r>
          </a:p>
        </p:txBody>
      </p:sp>
    </p:spTree>
    <p:extLst>
      <p:ext uri="{BB962C8B-B14F-4D97-AF65-F5344CB8AC3E}">
        <p14:creationId xmlns:p14="http://schemas.microsoft.com/office/powerpoint/2010/main" val="604459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CFD8B8-AFE8-9AD7-4ED4-F24A607C401A}"/>
            </a:ext>
          </a:extLst>
        </p:cNvPr>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78AC9E4C-4DB7-D43A-3E8B-FA15AADBDEA3}"/>
              </a:ext>
            </a:extLst>
          </p:cNvPr>
          <p:cNvGraphicFramePr>
            <a:graphicFrameLocks noChangeAspect="1"/>
          </p:cNvGraphicFramePr>
          <p:nvPr>
            <p:custDataLst>
              <p:tags r:id="rId1"/>
            </p:custDataLst>
            <p:extLst>
              <p:ext uri="{D42A27DB-BD31-4B8C-83A1-F6EECF244321}">
                <p14:modId xmlns:p14="http://schemas.microsoft.com/office/powerpoint/2010/main" val="8553818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3" progId="TCLayout.ActiveDocument.1">
                  <p:embed/>
                </p:oleObj>
              </mc:Choice>
              <mc:Fallback>
                <p:oleObj name="think-cell Slide" r:id="rId3" imgW="532" imgH="53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F3FDF952-9D77-A190-BE39-734ED48E61AE}"/>
              </a:ext>
            </a:extLst>
          </p:cNvPr>
          <p:cNvSpPr txBox="1">
            <a:spLocks/>
          </p:cNvSpPr>
          <p:nvPr/>
        </p:nvSpPr>
        <p:spPr>
          <a:xfrm>
            <a:off x="508000" y="3962400"/>
            <a:ext cx="3048000" cy="29662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endParaRPr lang="tr-TR" sz="1400" dirty="0"/>
          </a:p>
        </p:txBody>
      </p:sp>
      <p:sp>
        <p:nvSpPr>
          <p:cNvPr id="4" name="Title 1">
            <a:extLst>
              <a:ext uri="{FF2B5EF4-FFF2-40B4-BE49-F238E27FC236}">
                <a16:creationId xmlns:a16="http://schemas.microsoft.com/office/drawing/2014/main" id="{5778B614-326B-4F44-9892-3C626CF0311E}"/>
              </a:ext>
            </a:extLst>
          </p:cNvPr>
          <p:cNvSpPr txBox="1">
            <a:spLocks/>
          </p:cNvSpPr>
          <p:nvPr/>
        </p:nvSpPr>
        <p:spPr>
          <a:xfrm>
            <a:off x="948068" y="889000"/>
            <a:ext cx="3048000" cy="29662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r>
              <a:rPr lang="tr-TR" sz="2933" dirty="0">
                <a:latin typeface="+mj-lt"/>
              </a:rPr>
              <a:t>Popüler</a:t>
            </a:r>
            <a:r>
              <a:rPr lang="tr-TR" sz="2933" dirty="0"/>
              <a:t> Plaza Kelimeleri</a:t>
            </a:r>
          </a:p>
        </p:txBody>
      </p:sp>
      <p:sp>
        <p:nvSpPr>
          <p:cNvPr id="5" name="Title 1">
            <a:extLst>
              <a:ext uri="{FF2B5EF4-FFF2-40B4-BE49-F238E27FC236}">
                <a16:creationId xmlns:a16="http://schemas.microsoft.com/office/drawing/2014/main" id="{1D3D6B1E-5325-4DC8-5701-4D52B3ECC541}"/>
              </a:ext>
            </a:extLst>
          </p:cNvPr>
          <p:cNvSpPr txBox="1">
            <a:spLocks/>
          </p:cNvSpPr>
          <p:nvPr/>
        </p:nvSpPr>
        <p:spPr>
          <a:xfrm>
            <a:off x="508000" y="685800"/>
            <a:ext cx="3657600" cy="5117875"/>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lang="tr-TR" altLang="tr-TR" sz="1400" dirty="0">
                <a:solidFill>
                  <a:schemeClr val="tx1"/>
                </a:solidFill>
                <a:latin typeface="+mn-lt"/>
              </a:rPr>
              <a:t>  Modern iş dünyasında, plazalarda kullanılan dil, sadece iletişim için değil, aynı zamanda kurumsal kültürün ve profesyonel iş yapış biçimlerinin bir yansımasıdır. Genellikle İngilizce, uluslararası iş dünyasında en yaygın kullanılan dildir. Ancak, şirketin bulunduğu ülkeye ve sektöre göre, Türkçe, Fransızca ve Almanca gibi diller de aktif olarak kullanılabilir.</a:t>
            </a:r>
            <a:endParaRPr lang="tr-TR" sz="1400" dirty="0">
              <a:latin typeface="+mn-lt"/>
            </a:endParaRPr>
          </a:p>
        </p:txBody>
      </p:sp>
      <p:pic>
        <p:nvPicPr>
          <p:cNvPr id="55" name="Picture 54">
            <a:extLst>
              <a:ext uri="{FF2B5EF4-FFF2-40B4-BE49-F238E27FC236}">
                <a16:creationId xmlns:a16="http://schemas.microsoft.com/office/drawing/2014/main" id="{1CD2EF90-7232-E020-787B-89D5EEB532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361171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E2AB7EF-6963-C2D6-39B5-22CB29E54A4E}"/>
              </a:ext>
            </a:extLst>
          </p:cNvPr>
          <p:cNvGraphicFramePr>
            <a:graphicFrameLocks noChangeAspect="1"/>
          </p:cNvGraphicFramePr>
          <p:nvPr>
            <p:custDataLst>
              <p:tags r:id="rId1"/>
            </p:custDataLst>
            <p:extLst>
              <p:ext uri="{D42A27DB-BD31-4B8C-83A1-F6EECF244321}">
                <p14:modId xmlns:p14="http://schemas.microsoft.com/office/powerpoint/2010/main" val="22308970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3" progId="TCLayout.ActiveDocument.1">
                  <p:embed/>
                </p:oleObj>
              </mc:Choice>
              <mc:Fallback>
                <p:oleObj name="think-cell Slide" r:id="rId3" imgW="532" imgH="53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2" name="Group 2"/>
          <p:cNvGrpSpPr/>
          <p:nvPr/>
        </p:nvGrpSpPr>
        <p:grpSpPr>
          <a:xfrm>
            <a:off x="10763605" y="6172201"/>
            <a:ext cx="742595" cy="592403"/>
            <a:chOff x="0" y="0"/>
            <a:chExt cx="1485190" cy="1184806"/>
          </a:xfrm>
        </p:grpSpPr>
        <p:sp>
          <p:nvSpPr>
            <p:cNvPr id="3" name="Freeform 3"/>
            <p:cNvSpPr/>
            <p:nvPr/>
          </p:nvSpPr>
          <p:spPr>
            <a:xfrm>
              <a:off x="0" y="0"/>
              <a:ext cx="1485138" cy="1184783"/>
            </a:xfrm>
            <a:custGeom>
              <a:avLst/>
              <a:gdLst/>
              <a:ahLst/>
              <a:cxnLst/>
              <a:rect l="l" t="t" r="r" b="b"/>
              <a:pathLst>
                <a:path w="1485138" h="1184783">
                  <a:moveTo>
                    <a:pt x="0" y="0"/>
                  </a:moveTo>
                  <a:lnTo>
                    <a:pt x="1485138" y="0"/>
                  </a:lnTo>
                  <a:lnTo>
                    <a:pt x="1485138" y="1184783"/>
                  </a:lnTo>
                  <a:lnTo>
                    <a:pt x="0" y="1184783"/>
                  </a:lnTo>
                  <a:lnTo>
                    <a:pt x="0" y="0"/>
                  </a:lnTo>
                  <a:close/>
                </a:path>
              </a:pathLst>
            </a:custGeom>
            <a:blipFill>
              <a:blip r:embed="rId5"/>
              <a:stretch>
                <a:fillRect t="-11716" r="-3" b="-11718"/>
              </a:stretch>
            </a:blipFill>
          </p:spPr>
        </p:sp>
      </p:grpSp>
      <p:sp>
        <p:nvSpPr>
          <p:cNvPr id="4" name="AutoShape 4"/>
          <p:cNvSpPr/>
          <p:nvPr/>
        </p:nvSpPr>
        <p:spPr>
          <a:xfrm rot="11532">
            <a:off x="336518" y="882650"/>
            <a:ext cx="11356947" cy="0"/>
          </a:xfrm>
          <a:prstGeom prst="line">
            <a:avLst/>
          </a:prstGeom>
          <a:ln w="28575" cap="rnd">
            <a:solidFill>
              <a:srgbClr val="F89D56"/>
            </a:solidFill>
            <a:prstDash val="solid"/>
            <a:headEnd type="none" w="sm" len="sm"/>
            <a:tailEnd type="none" w="sm" len="sm"/>
          </a:ln>
        </p:spPr>
        <p:txBody>
          <a:bodyPr/>
          <a:lstStyle/>
          <a:p>
            <a:endParaRPr lang="tr-TR" sz="800"/>
          </a:p>
        </p:txBody>
      </p:sp>
      <p:sp>
        <p:nvSpPr>
          <p:cNvPr id="5" name="Freeform 5"/>
          <p:cNvSpPr/>
          <p:nvPr/>
        </p:nvSpPr>
        <p:spPr>
          <a:xfrm>
            <a:off x="7793937" y="1469909"/>
            <a:ext cx="1071201" cy="795367"/>
          </a:xfrm>
          <a:custGeom>
            <a:avLst/>
            <a:gdLst/>
            <a:ahLst/>
            <a:cxnLst/>
            <a:rect l="l" t="t" r="r" b="b"/>
            <a:pathLst>
              <a:path w="1606802" h="1193051">
                <a:moveTo>
                  <a:pt x="0" y="0"/>
                </a:moveTo>
                <a:lnTo>
                  <a:pt x="1606803" y="0"/>
                </a:lnTo>
                <a:lnTo>
                  <a:pt x="1606803" y="1193051"/>
                </a:lnTo>
                <a:lnTo>
                  <a:pt x="0" y="11930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sz="800">
              <a:latin typeface="+mj-lt"/>
            </a:endParaRPr>
          </a:p>
        </p:txBody>
      </p:sp>
      <p:sp>
        <p:nvSpPr>
          <p:cNvPr id="6" name="Freeform 6"/>
          <p:cNvSpPr/>
          <p:nvPr/>
        </p:nvSpPr>
        <p:spPr>
          <a:xfrm>
            <a:off x="7896849" y="3497282"/>
            <a:ext cx="793063" cy="1000710"/>
          </a:xfrm>
          <a:custGeom>
            <a:avLst/>
            <a:gdLst/>
            <a:ahLst/>
            <a:cxnLst/>
            <a:rect l="l" t="t" r="r" b="b"/>
            <a:pathLst>
              <a:path w="1189594" h="1501065">
                <a:moveTo>
                  <a:pt x="0" y="0"/>
                </a:moveTo>
                <a:lnTo>
                  <a:pt x="1189595" y="0"/>
                </a:lnTo>
                <a:lnTo>
                  <a:pt x="1189595" y="1501065"/>
                </a:lnTo>
                <a:lnTo>
                  <a:pt x="0" y="150106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tr-TR" sz="800">
              <a:latin typeface="+mj-lt"/>
            </a:endParaRPr>
          </a:p>
        </p:txBody>
      </p:sp>
      <p:sp>
        <p:nvSpPr>
          <p:cNvPr id="7" name="Freeform 7"/>
          <p:cNvSpPr/>
          <p:nvPr/>
        </p:nvSpPr>
        <p:spPr>
          <a:xfrm>
            <a:off x="10153204" y="1934459"/>
            <a:ext cx="742305" cy="1237175"/>
          </a:xfrm>
          <a:custGeom>
            <a:avLst/>
            <a:gdLst/>
            <a:ahLst/>
            <a:cxnLst/>
            <a:rect l="l" t="t" r="r" b="b"/>
            <a:pathLst>
              <a:path w="1113457" h="1855762">
                <a:moveTo>
                  <a:pt x="0" y="0"/>
                </a:moveTo>
                <a:lnTo>
                  <a:pt x="1113457" y="0"/>
                </a:lnTo>
                <a:lnTo>
                  <a:pt x="1113457" y="1855763"/>
                </a:lnTo>
                <a:lnTo>
                  <a:pt x="0" y="185576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tr-TR" sz="800">
              <a:latin typeface="+mj-lt"/>
            </a:endParaRPr>
          </a:p>
        </p:txBody>
      </p:sp>
      <p:sp>
        <p:nvSpPr>
          <p:cNvPr id="8" name="TextBox 8"/>
          <p:cNvSpPr txBox="1"/>
          <p:nvPr/>
        </p:nvSpPr>
        <p:spPr>
          <a:xfrm>
            <a:off x="735785" y="939799"/>
            <a:ext cx="6604000" cy="5054525"/>
          </a:xfrm>
          <a:prstGeom prst="rect">
            <a:avLst/>
          </a:prstGeom>
        </p:spPr>
        <p:txBody>
          <a:bodyPr wrap="square" lIns="0" tIns="0" rIns="0" bIns="0" rtlCol="0" anchor="t">
            <a:spAutoFit/>
          </a:bodyPr>
          <a:lstStyle/>
          <a:p>
            <a:pPr marL="342900" indent="-342900">
              <a:lnSpc>
                <a:spcPts val="3960"/>
              </a:lnSpc>
              <a:buFont typeface="Arial" panose="020B0604020202020204" pitchFamily="34" charset="0"/>
              <a:buChar char="•"/>
            </a:pPr>
            <a:r>
              <a:rPr lang="en-US" sz="1859" b="1" dirty="0">
                <a:solidFill>
                  <a:srgbClr val="1E2B51"/>
                </a:solidFill>
                <a:ea typeface="Proxima Nova Bold"/>
                <a:cs typeface="Proxima Nova Bold"/>
                <a:sym typeface="Proxima Nova Bold"/>
              </a:rPr>
              <a:t>Schedule </a:t>
            </a:r>
            <a:r>
              <a:rPr lang="en-US" sz="1859" b="1" dirty="0" err="1">
                <a:solidFill>
                  <a:srgbClr val="1E2B51"/>
                </a:solidFill>
                <a:ea typeface="Proxima Nova Bold"/>
                <a:cs typeface="Proxima Nova Bold"/>
                <a:sym typeface="Proxima Nova Bold"/>
              </a:rPr>
              <a:t>etmek</a:t>
            </a:r>
            <a:r>
              <a:rPr lang="en-US" sz="1859" b="1" dirty="0">
                <a:solidFill>
                  <a:srgbClr val="1E2B51"/>
                </a:solidFill>
                <a:ea typeface="Proxima Nova Bold"/>
                <a:cs typeface="Proxima Nova Bold"/>
                <a:sym typeface="Proxima Nova Bold"/>
              </a:rPr>
              <a:t>: </a:t>
            </a:r>
            <a:r>
              <a:rPr lang="en-US" sz="1859" dirty="0" err="1">
                <a:solidFill>
                  <a:srgbClr val="1E2B51"/>
                </a:solidFill>
                <a:ea typeface="Proxima Nova"/>
                <a:cs typeface="Proxima Nova"/>
                <a:sym typeface="Proxima Nova"/>
              </a:rPr>
              <a:t>Zamanlamak</a:t>
            </a:r>
            <a:r>
              <a:rPr lang="en-US" sz="1859" dirty="0">
                <a:solidFill>
                  <a:srgbClr val="1E2B51"/>
                </a:solidFill>
                <a:ea typeface="Proxima Nova"/>
                <a:cs typeface="Proxima Nova"/>
                <a:sym typeface="Proxima Nova"/>
              </a:rPr>
              <a:t> </a:t>
            </a:r>
            <a:r>
              <a:rPr lang="en-US" sz="1859" dirty="0" err="1">
                <a:solidFill>
                  <a:srgbClr val="1E2B51"/>
                </a:solidFill>
                <a:ea typeface="Proxima Nova"/>
                <a:cs typeface="Proxima Nova"/>
                <a:sym typeface="Proxima Nova"/>
              </a:rPr>
              <a:t>veya</a:t>
            </a:r>
            <a:r>
              <a:rPr lang="en-US" sz="1859" dirty="0">
                <a:solidFill>
                  <a:srgbClr val="1E2B51"/>
                </a:solidFill>
                <a:ea typeface="Proxima Nova"/>
                <a:cs typeface="Proxima Nova"/>
                <a:sym typeface="Proxima Nova"/>
              </a:rPr>
              <a:t> </a:t>
            </a:r>
            <a:r>
              <a:rPr lang="en-US" sz="1859" dirty="0" err="1">
                <a:solidFill>
                  <a:srgbClr val="1E2B51"/>
                </a:solidFill>
                <a:ea typeface="Proxima Nova"/>
                <a:cs typeface="Proxima Nova"/>
                <a:sym typeface="Proxima Nova"/>
              </a:rPr>
              <a:t>programlamak</a:t>
            </a:r>
            <a:r>
              <a:rPr lang="en-US" sz="1859" dirty="0">
                <a:solidFill>
                  <a:srgbClr val="1E2B51"/>
                </a:solidFill>
                <a:ea typeface="Proxima Nova"/>
                <a:cs typeface="Proxima Nova"/>
                <a:sym typeface="Proxima Nova"/>
              </a:rPr>
              <a:t>.</a:t>
            </a:r>
          </a:p>
          <a:p>
            <a:pPr marL="342900" indent="-342900">
              <a:lnSpc>
                <a:spcPts val="3960"/>
              </a:lnSpc>
              <a:buFont typeface="Arial" panose="020B0604020202020204" pitchFamily="34" charset="0"/>
              <a:buChar char="•"/>
            </a:pPr>
            <a:r>
              <a:rPr lang="en-US" sz="1859" b="1" dirty="0">
                <a:solidFill>
                  <a:srgbClr val="1E2B51"/>
                </a:solidFill>
                <a:ea typeface="Proxima Nova Bold"/>
                <a:cs typeface="Proxima Nova Bold"/>
                <a:sym typeface="Proxima Nova Bold"/>
              </a:rPr>
              <a:t>Timeline:</a:t>
            </a:r>
            <a:r>
              <a:rPr lang="en-US" sz="1859" dirty="0">
                <a:solidFill>
                  <a:srgbClr val="1E2B51"/>
                </a:solidFill>
                <a:ea typeface="Proxima Nova"/>
                <a:cs typeface="Proxima Nova"/>
                <a:sym typeface="Proxima Nova"/>
              </a:rPr>
              <a:t> Zaman </a:t>
            </a:r>
            <a:r>
              <a:rPr lang="en-US" sz="1859" dirty="0" err="1">
                <a:solidFill>
                  <a:srgbClr val="1E2B51"/>
                </a:solidFill>
                <a:ea typeface="Proxima Nova"/>
                <a:cs typeface="Proxima Nova"/>
                <a:sym typeface="Proxima Nova"/>
              </a:rPr>
              <a:t>çizelgesi</a:t>
            </a:r>
            <a:r>
              <a:rPr lang="en-US" sz="1859" dirty="0">
                <a:solidFill>
                  <a:srgbClr val="1E2B51"/>
                </a:solidFill>
                <a:ea typeface="Proxima Nova"/>
                <a:cs typeface="Proxima Nova"/>
                <a:sym typeface="Proxima Nova"/>
              </a:rPr>
              <a:t> </a:t>
            </a:r>
            <a:r>
              <a:rPr lang="en-US" sz="1859" dirty="0" err="1">
                <a:solidFill>
                  <a:srgbClr val="1E2B51"/>
                </a:solidFill>
                <a:ea typeface="Proxima Nova"/>
                <a:cs typeface="Proxima Nova"/>
                <a:sym typeface="Proxima Nova"/>
              </a:rPr>
              <a:t>veya</a:t>
            </a:r>
            <a:r>
              <a:rPr lang="en-US" sz="1859" dirty="0">
                <a:solidFill>
                  <a:srgbClr val="1E2B51"/>
                </a:solidFill>
                <a:ea typeface="Proxima Nova"/>
                <a:cs typeface="Proxima Nova"/>
                <a:sym typeface="Proxima Nova"/>
              </a:rPr>
              <a:t> </a:t>
            </a:r>
            <a:r>
              <a:rPr lang="en-US" sz="1859" dirty="0" err="1">
                <a:solidFill>
                  <a:srgbClr val="1E2B51"/>
                </a:solidFill>
                <a:ea typeface="Proxima Nova"/>
                <a:cs typeface="Proxima Nova"/>
                <a:sym typeface="Proxima Nova"/>
              </a:rPr>
              <a:t>zamanlama</a:t>
            </a:r>
            <a:r>
              <a:rPr lang="en-US" sz="1859" dirty="0">
                <a:solidFill>
                  <a:srgbClr val="1E2B51"/>
                </a:solidFill>
                <a:ea typeface="Proxima Nova"/>
                <a:cs typeface="Proxima Nova"/>
                <a:sym typeface="Proxima Nova"/>
              </a:rPr>
              <a:t>.</a:t>
            </a:r>
          </a:p>
          <a:p>
            <a:pPr marL="342900" indent="-342900">
              <a:lnSpc>
                <a:spcPts val="3960"/>
              </a:lnSpc>
              <a:buFont typeface="Arial" panose="020B0604020202020204" pitchFamily="34" charset="0"/>
              <a:buChar char="•"/>
            </a:pPr>
            <a:r>
              <a:rPr lang="en-US" sz="1859" b="1" dirty="0">
                <a:solidFill>
                  <a:srgbClr val="1E2B51"/>
                </a:solidFill>
                <a:ea typeface="Proxima Nova Bold"/>
                <a:cs typeface="Proxima Nova Bold"/>
                <a:sym typeface="Proxima Nova Bold"/>
              </a:rPr>
              <a:t>Road map: </a:t>
            </a:r>
            <a:r>
              <a:rPr lang="en-US" sz="1859" dirty="0" err="1">
                <a:solidFill>
                  <a:srgbClr val="1E2B51"/>
                </a:solidFill>
                <a:ea typeface="Proxima Nova"/>
                <a:cs typeface="Proxima Nova"/>
                <a:sym typeface="Proxima Nova"/>
              </a:rPr>
              <a:t>Yol</a:t>
            </a:r>
            <a:r>
              <a:rPr lang="en-US" sz="1859" dirty="0">
                <a:solidFill>
                  <a:srgbClr val="1E2B51"/>
                </a:solidFill>
                <a:ea typeface="Proxima Nova"/>
                <a:cs typeface="Proxima Nova"/>
                <a:sym typeface="Proxima Nova"/>
              </a:rPr>
              <a:t> </a:t>
            </a:r>
            <a:r>
              <a:rPr lang="en-US" sz="1859" dirty="0" err="1">
                <a:solidFill>
                  <a:srgbClr val="1E2B51"/>
                </a:solidFill>
                <a:ea typeface="Proxima Nova"/>
                <a:cs typeface="Proxima Nova"/>
                <a:sym typeface="Proxima Nova"/>
              </a:rPr>
              <a:t>haritası</a:t>
            </a:r>
            <a:r>
              <a:rPr lang="en-US" sz="1859" dirty="0">
                <a:solidFill>
                  <a:srgbClr val="1E2B51"/>
                </a:solidFill>
                <a:ea typeface="Proxima Nova"/>
                <a:cs typeface="Proxima Nova"/>
                <a:sym typeface="Proxima Nova"/>
              </a:rPr>
              <a:t>.</a:t>
            </a:r>
          </a:p>
          <a:p>
            <a:pPr marL="342900" indent="-342900">
              <a:lnSpc>
                <a:spcPts val="3960"/>
              </a:lnSpc>
              <a:buFont typeface="Arial" panose="020B0604020202020204" pitchFamily="34" charset="0"/>
              <a:buChar char="•"/>
            </a:pPr>
            <a:r>
              <a:rPr lang="en-US" sz="1859" b="1" dirty="0">
                <a:solidFill>
                  <a:srgbClr val="1E2B51"/>
                </a:solidFill>
                <a:ea typeface="Proxima Nova Bold"/>
                <a:cs typeface="Proxima Nova Bold"/>
                <a:sym typeface="Proxima Nova Bold"/>
              </a:rPr>
              <a:t>Deadline:</a:t>
            </a:r>
            <a:r>
              <a:rPr lang="en-US" sz="1859" dirty="0">
                <a:solidFill>
                  <a:srgbClr val="1E2B51"/>
                </a:solidFill>
                <a:ea typeface="Proxima Nova"/>
                <a:cs typeface="Proxima Nova"/>
                <a:sym typeface="Proxima Nova"/>
              </a:rPr>
              <a:t> Bir </a:t>
            </a:r>
            <a:r>
              <a:rPr lang="en-US" sz="1859" dirty="0" err="1">
                <a:solidFill>
                  <a:srgbClr val="1E2B51"/>
                </a:solidFill>
                <a:ea typeface="Proxima Nova"/>
                <a:cs typeface="Proxima Nova"/>
                <a:sym typeface="Proxima Nova"/>
              </a:rPr>
              <a:t>işin</a:t>
            </a:r>
            <a:r>
              <a:rPr lang="en-US" sz="1859" dirty="0">
                <a:solidFill>
                  <a:srgbClr val="1E2B51"/>
                </a:solidFill>
                <a:ea typeface="Proxima Nova"/>
                <a:cs typeface="Proxima Nova"/>
                <a:sym typeface="Proxima Nova"/>
              </a:rPr>
              <a:t> </a:t>
            </a:r>
            <a:r>
              <a:rPr lang="en-US" sz="1859" dirty="0" err="1">
                <a:solidFill>
                  <a:srgbClr val="1E2B51"/>
                </a:solidFill>
                <a:ea typeface="Proxima Nova"/>
                <a:cs typeface="Proxima Nova"/>
                <a:sym typeface="Proxima Nova"/>
              </a:rPr>
              <a:t>tamamlanması</a:t>
            </a:r>
            <a:r>
              <a:rPr lang="en-US" sz="1859" dirty="0">
                <a:solidFill>
                  <a:srgbClr val="1E2B51"/>
                </a:solidFill>
                <a:ea typeface="Proxima Nova"/>
                <a:cs typeface="Proxima Nova"/>
                <a:sym typeface="Proxima Nova"/>
              </a:rPr>
              <a:t> </a:t>
            </a:r>
            <a:r>
              <a:rPr lang="en-US" sz="1859" dirty="0" err="1">
                <a:solidFill>
                  <a:srgbClr val="1E2B51"/>
                </a:solidFill>
                <a:ea typeface="Proxima Nova"/>
                <a:cs typeface="Proxima Nova"/>
                <a:sym typeface="Proxima Nova"/>
              </a:rPr>
              <a:t>gereken</a:t>
            </a:r>
            <a:r>
              <a:rPr lang="en-US" sz="1859" dirty="0">
                <a:solidFill>
                  <a:srgbClr val="1E2B51"/>
                </a:solidFill>
                <a:ea typeface="Proxima Nova"/>
                <a:cs typeface="Proxima Nova"/>
                <a:sym typeface="Proxima Nova"/>
              </a:rPr>
              <a:t> son </a:t>
            </a:r>
            <a:r>
              <a:rPr lang="en-US" sz="1859" dirty="0" err="1">
                <a:solidFill>
                  <a:srgbClr val="1E2B51"/>
                </a:solidFill>
                <a:ea typeface="Proxima Nova"/>
                <a:cs typeface="Proxima Nova"/>
                <a:sym typeface="Proxima Nova"/>
              </a:rPr>
              <a:t>tarih</a:t>
            </a:r>
            <a:r>
              <a:rPr lang="en-US" sz="1859" dirty="0">
                <a:solidFill>
                  <a:srgbClr val="1E2B51"/>
                </a:solidFill>
                <a:ea typeface="Proxima Nova"/>
                <a:cs typeface="Proxima Nova"/>
                <a:sym typeface="Proxima Nova"/>
              </a:rPr>
              <a:t>.</a:t>
            </a:r>
          </a:p>
          <a:p>
            <a:pPr marL="342900" indent="-342900">
              <a:lnSpc>
                <a:spcPts val="3960"/>
              </a:lnSpc>
              <a:buFont typeface="Arial" panose="020B0604020202020204" pitchFamily="34" charset="0"/>
              <a:buChar char="•"/>
            </a:pPr>
            <a:r>
              <a:rPr lang="en-US" sz="1859" b="1" dirty="0">
                <a:solidFill>
                  <a:srgbClr val="1E2B51"/>
                </a:solidFill>
                <a:ea typeface="Proxima Nova Bold"/>
                <a:cs typeface="Proxima Nova Bold"/>
                <a:sym typeface="Proxima Nova Bold"/>
              </a:rPr>
              <a:t>Start </a:t>
            </a:r>
            <a:r>
              <a:rPr lang="en-US" sz="1859" b="1" dirty="0" err="1">
                <a:solidFill>
                  <a:srgbClr val="1E2B51"/>
                </a:solidFill>
                <a:ea typeface="Proxima Nova Bold"/>
                <a:cs typeface="Proxima Nova Bold"/>
                <a:sym typeface="Proxima Nova Bold"/>
              </a:rPr>
              <a:t>vermek</a:t>
            </a:r>
            <a:r>
              <a:rPr lang="en-US" sz="1859" b="1" dirty="0">
                <a:solidFill>
                  <a:srgbClr val="1E2B51"/>
                </a:solidFill>
                <a:ea typeface="Proxima Nova Bold"/>
                <a:cs typeface="Proxima Nova Bold"/>
                <a:sym typeface="Proxima Nova Bold"/>
              </a:rPr>
              <a:t>:</a:t>
            </a:r>
            <a:r>
              <a:rPr lang="en-US" sz="1859" dirty="0">
                <a:solidFill>
                  <a:srgbClr val="1E2B51"/>
                </a:solidFill>
                <a:ea typeface="Proxima Nova"/>
                <a:cs typeface="Proxima Nova"/>
                <a:sym typeface="Proxima Nova"/>
              </a:rPr>
              <a:t> </a:t>
            </a:r>
            <a:r>
              <a:rPr lang="en-US" sz="1859" dirty="0" err="1">
                <a:solidFill>
                  <a:srgbClr val="1E2B51"/>
                </a:solidFill>
                <a:ea typeface="Proxima Nova"/>
                <a:cs typeface="Proxima Nova"/>
                <a:sym typeface="Proxima Nova"/>
              </a:rPr>
              <a:t>Başlamak</a:t>
            </a:r>
            <a:r>
              <a:rPr lang="en-US" sz="1859" dirty="0">
                <a:solidFill>
                  <a:srgbClr val="1E2B51"/>
                </a:solidFill>
                <a:ea typeface="Proxima Nova"/>
                <a:cs typeface="Proxima Nova"/>
                <a:sym typeface="Proxima Nova"/>
              </a:rPr>
              <a:t>.</a:t>
            </a:r>
          </a:p>
          <a:p>
            <a:pPr marL="342900" indent="-342900">
              <a:lnSpc>
                <a:spcPts val="3960"/>
              </a:lnSpc>
              <a:buFont typeface="Arial" panose="020B0604020202020204" pitchFamily="34" charset="0"/>
              <a:buChar char="•"/>
            </a:pPr>
            <a:r>
              <a:rPr lang="en-US" sz="1859" b="1" dirty="0">
                <a:solidFill>
                  <a:srgbClr val="1E2B51"/>
                </a:solidFill>
                <a:ea typeface="Proxima Nova Bold"/>
                <a:cs typeface="Proxima Nova Bold"/>
                <a:sym typeface="Proxima Nova Bold"/>
              </a:rPr>
              <a:t>Kick-off meeting: </a:t>
            </a:r>
            <a:r>
              <a:rPr lang="en-US" sz="1859" dirty="0" err="1">
                <a:solidFill>
                  <a:srgbClr val="1E2B51"/>
                </a:solidFill>
                <a:ea typeface="Proxima Nova"/>
                <a:cs typeface="Proxima Nova"/>
                <a:sym typeface="Proxima Nova"/>
              </a:rPr>
              <a:t>Projenin</a:t>
            </a:r>
            <a:r>
              <a:rPr lang="en-US" sz="1859" dirty="0">
                <a:solidFill>
                  <a:srgbClr val="1E2B51"/>
                </a:solidFill>
                <a:ea typeface="Proxima Nova"/>
                <a:cs typeface="Proxima Nova"/>
                <a:sym typeface="Proxima Nova"/>
              </a:rPr>
              <a:t> </a:t>
            </a:r>
            <a:r>
              <a:rPr lang="en-US" sz="1859" dirty="0" err="1">
                <a:solidFill>
                  <a:srgbClr val="1E2B51"/>
                </a:solidFill>
                <a:ea typeface="Proxima Nova"/>
                <a:cs typeface="Proxima Nova"/>
                <a:sym typeface="Proxima Nova"/>
              </a:rPr>
              <a:t>başlangıç</a:t>
            </a:r>
            <a:r>
              <a:rPr lang="en-US" sz="1859" dirty="0">
                <a:solidFill>
                  <a:srgbClr val="1E2B51"/>
                </a:solidFill>
                <a:ea typeface="Proxima Nova"/>
                <a:cs typeface="Proxima Nova"/>
                <a:sym typeface="Proxima Nova"/>
              </a:rPr>
              <a:t> </a:t>
            </a:r>
            <a:r>
              <a:rPr lang="en-US" sz="1859" dirty="0" err="1">
                <a:solidFill>
                  <a:srgbClr val="1E2B51"/>
                </a:solidFill>
                <a:ea typeface="Proxima Nova"/>
                <a:cs typeface="Proxima Nova"/>
                <a:sym typeface="Proxima Nova"/>
              </a:rPr>
              <a:t>toplantısı</a:t>
            </a:r>
            <a:r>
              <a:rPr lang="en-US" sz="1859" dirty="0">
                <a:solidFill>
                  <a:srgbClr val="1E2B51"/>
                </a:solidFill>
                <a:ea typeface="Proxima Nova"/>
                <a:cs typeface="Proxima Nova"/>
                <a:sym typeface="Proxima Nova"/>
              </a:rPr>
              <a:t>.</a:t>
            </a:r>
          </a:p>
          <a:p>
            <a:pPr marL="342900" indent="-342900">
              <a:lnSpc>
                <a:spcPts val="3960"/>
              </a:lnSpc>
              <a:buFont typeface="Arial" panose="020B0604020202020204" pitchFamily="34" charset="0"/>
              <a:buChar char="•"/>
            </a:pPr>
            <a:r>
              <a:rPr lang="en-US" sz="1859" b="1" dirty="0">
                <a:solidFill>
                  <a:srgbClr val="1E2B51"/>
                </a:solidFill>
                <a:ea typeface="Proxima Nova Bold"/>
                <a:cs typeface="Proxima Nova Bold"/>
                <a:sym typeface="Proxima Nova Bold"/>
              </a:rPr>
              <a:t>Wrap-up meeting:</a:t>
            </a:r>
            <a:r>
              <a:rPr lang="en-US" sz="1859" dirty="0">
                <a:solidFill>
                  <a:srgbClr val="1E2B51"/>
                </a:solidFill>
                <a:ea typeface="Proxima Nova"/>
                <a:cs typeface="Proxima Nova"/>
                <a:sym typeface="Proxima Nova"/>
              </a:rPr>
              <a:t> </a:t>
            </a:r>
            <a:r>
              <a:rPr lang="en-US" sz="1859" dirty="0" err="1">
                <a:solidFill>
                  <a:srgbClr val="1E2B51"/>
                </a:solidFill>
                <a:ea typeface="Proxima Nova"/>
                <a:cs typeface="Proxima Nova"/>
                <a:sym typeface="Proxima Nova"/>
              </a:rPr>
              <a:t>Kapanış</a:t>
            </a:r>
            <a:r>
              <a:rPr lang="en-US" sz="1859" dirty="0">
                <a:solidFill>
                  <a:srgbClr val="1E2B51"/>
                </a:solidFill>
                <a:ea typeface="Proxima Nova"/>
                <a:cs typeface="Proxima Nova"/>
                <a:sym typeface="Proxima Nova"/>
              </a:rPr>
              <a:t> </a:t>
            </a:r>
            <a:r>
              <a:rPr lang="en-US" sz="1859" dirty="0" err="1">
                <a:solidFill>
                  <a:srgbClr val="1E2B51"/>
                </a:solidFill>
                <a:ea typeface="Proxima Nova"/>
                <a:cs typeface="Proxima Nova"/>
                <a:sym typeface="Proxima Nova"/>
              </a:rPr>
              <a:t>toplantısı</a:t>
            </a:r>
            <a:r>
              <a:rPr lang="en-US" sz="1859" dirty="0">
                <a:solidFill>
                  <a:srgbClr val="1E2B51"/>
                </a:solidFill>
                <a:ea typeface="Proxima Nova"/>
                <a:cs typeface="Proxima Nova"/>
                <a:sym typeface="Proxima Nova"/>
              </a:rPr>
              <a:t>.</a:t>
            </a:r>
          </a:p>
          <a:p>
            <a:pPr marL="342900" indent="-342900">
              <a:lnSpc>
                <a:spcPts val="3960"/>
              </a:lnSpc>
              <a:buFont typeface="Arial" panose="020B0604020202020204" pitchFamily="34" charset="0"/>
              <a:buChar char="•"/>
            </a:pPr>
            <a:r>
              <a:rPr lang="en-US" sz="1859" b="1" dirty="0">
                <a:solidFill>
                  <a:srgbClr val="1E2B51"/>
                </a:solidFill>
                <a:ea typeface="Proxima Nova Bold"/>
                <a:cs typeface="Proxima Nova Bold"/>
                <a:sym typeface="Proxima Nova Bold"/>
              </a:rPr>
              <a:t>Milestone: </a:t>
            </a:r>
            <a:r>
              <a:rPr lang="en-US" sz="1859" dirty="0" err="1">
                <a:solidFill>
                  <a:srgbClr val="1E2B51"/>
                </a:solidFill>
                <a:ea typeface="Proxima Nova"/>
                <a:cs typeface="Proxima Nova"/>
                <a:sym typeface="Proxima Nova"/>
              </a:rPr>
              <a:t>Kilometre</a:t>
            </a:r>
            <a:r>
              <a:rPr lang="en-US" sz="1859" dirty="0">
                <a:solidFill>
                  <a:srgbClr val="1E2B51"/>
                </a:solidFill>
                <a:ea typeface="Proxima Nova"/>
                <a:cs typeface="Proxima Nova"/>
                <a:sym typeface="Proxima Nova"/>
              </a:rPr>
              <a:t> </a:t>
            </a:r>
            <a:r>
              <a:rPr lang="en-US" sz="1859" dirty="0" err="1">
                <a:solidFill>
                  <a:srgbClr val="1E2B51"/>
                </a:solidFill>
                <a:ea typeface="Proxima Nova"/>
                <a:cs typeface="Proxima Nova"/>
                <a:sym typeface="Proxima Nova"/>
              </a:rPr>
              <a:t>taşı</a:t>
            </a:r>
            <a:r>
              <a:rPr lang="en-US" sz="1859" dirty="0">
                <a:solidFill>
                  <a:srgbClr val="1E2B51"/>
                </a:solidFill>
                <a:ea typeface="Proxima Nova"/>
                <a:cs typeface="Proxima Nova"/>
                <a:sym typeface="Proxima Nova"/>
              </a:rPr>
              <a:t> </a:t>
            </a:r>
            <a:r>
              <a:rPr lang="en-US" sz="1859" dirty="0" err="1">
                <a:solidFill>
                  <a:srgbClr val="1E2B51"/>
                </a:solidFill>
                <a:ea typeface="Proxima Nova"/>
                <a:cs typeface="Proxima Nova"/>
                <a:sym typeface="Proxima Nova"/>
              </a:rPr>
              <a:t>veya</a:t>
            </a:r>
            <a:r>
              <a:rPr lang="en-US" sz="1859" dirty="0">
                <a:solidFill>
                  <a:srgbClr val="1E2B51"/>
                </a:solidFill>
                <a:ea typeface="Proxima Nova"/>
                <a:cs typeface="Proxima Nova"/>
                <a:sym typeface="Proxima Nova"/>
              </a:rPr>
              <a:t> </a:t>
            </a:r>
            <a:r>
              <a:rPr lang="en-US" sz="1859" dirty="0" err="1">
                <a:solidFill>
                  <a:srgbClr val="1E2B51"/>
                </a:solidFill>
                <a:ea typeface="Proxima Nova"/>
                <a:cs typeface="Proxima Nova"/>
                <a:sym typeface="Proxima Nova"/>
              </a:rPr>
              <a:t>önemli</a:t>
            </a:r>
            <a:r>
              <a:rPr lang="en-US" sz="1859" dirty="0">
                <a:solidFill>
                  <a:srgbClr val="1E2B51"/>
                </a:solidFill>
                <a:ea typeface="Proxima Nova"/>
                <a:cs typeface="Proxima Nova"/>
                <a:sym typeface="Proxima Nova"/>
              </a:rPr>
              <a:t> </a:t>
            </a:r>
            <a:r>
              <a:rPr lang="en-US" sz="1859" dirty="0" err="1">
                <a:solidFill>
                  <a:srgbClr val="1E2B51"/>
                </a:solidFill>
                <a:ea typeface="Proxima Nova"/>
                <a:cs typeface="Proxima Nova"/>
                <a:sym typeface="Proxima Nova"/>
              </a:rPr>
              <a:t>aşama</a:t>
            </a:r>
            <a:r>
              <a:rPr lang="en-US" sz="1859" dirty="0">
                <a:solidFill>
                  <a:srgbClr val="1E2B51"/>
                </a:solidFill>
                <a:ea typeface="Proxima Nova"/>
                <a:cs typeface="Proxima Nova"/>
                <a:sym typeface="Proxima Nova"/>
              </a:rPr>
              <a:t>.</a:t>
            </a:r>
          </a:p>
          <a:p>
            <a:pPr marL="342900" indent="-342900">
              <a:lnSpc>
                <a:spcPts val="3960"/>
              </a:lnSpc>
              <a:buFont typeface="Arial" panose="020B0604020202020204" pitchFamily="34" charset="0"/>
              <a:buChar char="•"/>
            </a:pPr>
            <a:r>
              <a:rPr lang="en-US" sz="1859" b="1" dirty="0" err="1">
                <a:solidFill>
                  <a:srgbClr val="1E2B51"/>
                </a:solidFill>
                <a:ea typeface="Proxima Nova Bold"/>
                <a:cs typeface="Proxima Nova Bold"/>
                <a:sym typeface="Proxima Nova Bold"/>
              </a:rPr>
              <a:t>Aksiyon</a:t>
            </a:r>
            <a:r>
              <a:rPr lang="en-US" sz="1859" b="1" dirty="0">
                <a:solidFill>
                  <a:srgbClr val="1E2B51"/>
                </a:solidFill>
                <a:ea typeface="Proxima Nova Bold"/>
                <a:cs typeface="Proxima Nova Bold"/>
                <a:sym typeface="Proxima Nova Bold"/>
              </a:rPr>
              <a:t> </a:t>
            </a:r>
            <a:r>
              <a:rPr lang="en-US" sz="1859" b="1" dirty="0" err="1">
                <a:solidFill>
                  <a:srgbClr val="1E2B51"/>
                </a:solidFill>
                <a:ea typeface="Proxima Nova Bold"/>
                <a:cs typeface="Proxima Nova Bold"/>
                <a:sym typeface="Proxima Nova Bold"/>
              </a:rPr>
              <a:t>almak</a:t>
            </a:r>
            <a:r>
              <a:rPr lang="en-US" sz="1859" b="1" dirty="0">
                <a:solidFill>
                  <a:srgbClr val="1E2B51"/>
                </a:solidFill>
                <a:ea typeface="Proxima Nova Bold"/>
                <a:cs typeface="Proxima Nova Bold"/>
                <a:sym typeface="Proxima Nova Bold"/>
              </a:rPr>
              <a:t>: </a:t>
            </a:r>
            <a:r>
              <a:rPr lang="en-US" sz="1859" dirty="0" err="1">
                <a:solidFill>
                  <a:srgbClr val="1E2B51"/>
                </a:solidFill>
                <a:ea typeface="Proxima Nova"/>
                <a:cs typeface="Proxima Nova"/>
                <a:sym typeface="Proxima Nova"/>
              </a:rPr>
              <a:t>Harekete</a:t>
            </a:r>
            <a:r>
              <a:rPr lang="en-US" sz="1859" dirty="0">
                <a:solidFill>
                  <a:srgbClr val="1E2B51"/>
                </a:solidFill>
                <a:ea typeface="Proxima Nova"/>
                <a:cs typeface="Proxima Nova"/>
                <a:sym typeface="Proxima Nova"/>
              </a:rPr>
              <a:t> </a:t>
            </a:r>
            <a:r>
              <a:rPr lang="en-US" sz="1859" dirty="0" err="1">
                <a:solidFill>
                  <a:srgbClr val="1E2B51"/>
                </a:solidFill>
                <a:ea typeface="Proxima Nova"/>
                <a:cs typeface="Proxima Nova"/>
                <a:sym typeface="Proxima Nova"/>
              </a:rPr>
              <a:t>geçmek</a:t>
            </a:r>
            <a:r>
              <a:rPr lang="en-US" sz="1859" dirty="0">
                <a:solidFill>
                  <a:srgbClr val="1E2B51"/>
                </a:solidFill>
                <a:ea typeface="Proxima Nova"/>
                <a:cs typeface="Proxima Nova"/>
                <a:sym typeface="Proxima Nova"/>
              </a:rPr>
              <a:t> </a:t>
            </a:r>
            <a:r>
              <a:rPr lang="en-US" sz="1859" dirty="0" err="1">
                <a:solidFill>
                  <a:srgbClr val="1E2B51"/>
                </a:solidFill>
                <a:ea typeface="Proxima Nova"/>
                <a:cs typeface="Proxima Nova"/>
                <a:sym typeface="Proxima Nova"/>
              </a:rPr>
              <a:t>veya</a:t>
            </a:r>
            <a:r>
              <a:rPr lang="en-US" sz="1859" dirty="0">
                <a:solidFill>
                  <a:srgbClr val="1E2B51"/>
                </a:solidFill>
                <a:ea typeface="Proxima Nova"/>
                <a:cs typeface="Proxima Nova"/>
                <a:sym typeface="Proxima Nova"/>
              </a:rPr>
              <a:t> </a:t>
            </a:r>
            <a:r>
              <a:rPr lang="en-US" sz="1859" dirty="0" err="1">
                <a:solidFill>
                  <a:srgbClr val="1E2B51"/>
                </a:solidFill>
                <a:ea typeface="Proxima Nova"/>
                <a:cs typeface="Proxima Nova"/>
                <a:sym typeface="Proxima Nova"/>
              </a:rPr>
              <a:t>eylemde</a:t>
            </a:r>
            <a:r>
              <a:rPr lang="en-US" sz="1859" dirty="0">
                <a:solidFill>
                  <a:srgbClr val="1E2B51"/>
                </a:solidFill>
                <a:ea typeface="Proxima Nova"/>
                <a:cs typeface="Proxima Nova"/>
                <a:sym typeface="Proxima Nova"/>
              </a:rPr>
              <a:t> </a:t>
            </a:r>
            <a:r>
              <a:rPr lang="en-US" sz="1859" dirty="0" err="1">
                <a:solidFill>
                  <a:srgbClr val="1E2B51"/>
                </a:solidFill>
                <a:ea typeface="Proxima Nova"/>
                <a:cs typeface="Proxima Nova"/>
                <a:sym typeface="Proxima Nova"/>
              </a:rPr>
              <a:t>bulunmak</a:t>
            </a:r>
            <a:r>
              <a:rPr lang="en-US" sz="1859" dirty="0">
                <a:solidFill>
                  <a:srgbClr val="1E2B51"/>
                </a:solidFill>
                <a:ea typeface="Proxima Nova"/>
                <a:cs typeface="Proxima Nova"/>
                <a:sym typeface="Proxima Nova"/>
              </a:rPr>
              <a:t>.</a:t>
            </a:r>
          </a:p>
          <a:p>
            <a:pPr marL="342900" indent="-342900">
              <a:lnSpc>
                <a:spcPts val="3960"/>
              </a:lnSpc>
              <a:buFont typeface="Arial" panose="020B0604020202020204" pitchFamily="34" charset="0"/>
              <a:buChar char="•"/>
            </a:pPr>
            <a:r>
              <a:rPr lang="en-US" sz="1859" b="1" dirty="0">
                <a:solidFill>
                  <a:srgbClr val="1E2B51"/>
                </a:solidFill>
                <a:ea typeface="Proxima Nova Bold"/>
                <a:cs typeface="Proxima Nova Bold"/>
                <a:sym typeface="Proxima Nova Bold"/>
              </a:rPr>
              <a:t>Set </a:t>
            </a:r>
            <a:r>
              <a:rPr lang="en-US" sz="1859" b="1" dirty="0" err="1">
                <a:solidFill>
                  <a:srgbClr val="1E2B51"/>
                </a:solidFill>
                <a:ea typeface="Proxima Nova Bold"/>
                <a:cs typeface="Proxima Nova Bold"/>
                <a:sym typeface="Proxima Nova Bold"/>
              </a:rPr>
              <a:t>etmek</a:t>
            </a:r>
            <a:r>
              <a:rPr lang="en-US" sz="1859" b="1" dirty="0">
                <a:solidFill>
                  <a:srgbClr val="1E2B51"/>
                </a:solidFill>
                <a:ea typeface="Proxima Nova Bold"/>
                <a:cs typeface="Proxima Nova Bold"/>
                <a:sym typeface="Proxima Nova Bold"/>
              </a:rPr>
              <a:t>: </a:t>
            </a:r>
            <a:r>
              <a:rPr lang="en-US" sz="1859" dirty="0" err="1">
                <a:solidFill>
                  <a:srgbClr val="1E2B51"/>
                </a:solidFill>
                <a:ea typeface="Proxima Nova"/>
                <a:cs typeface="Proxima Nova"/>
                <a:sym typeface="Proxima Nova"/>
              </a:rPr>
              <a:t>Ayarlamak</a:t>
            </a:r>
            <a:r>
              <a:rPr lang="en-US" sz="1859" dirty="0">
                <a:solidFill>
                  <a:srgbClr val="1E2B51"/>
                </a:solidFill>
                <a:ea typeface="Proxima Nova"/>
                <a:cs typeface="Proxima Nova"/>
                <a:sym typeface="Proxima Nova"/>
              </a:rPr>
              <a:t> </a:t>
            </a:r>
            <a:r>
              <a:rPr lang="en-US" sz="1859" dirty="0" err="1">
                <a:solidFill>
                  <a:srgbClr val="1E2B51"/>
                </a:solidFill>
                <a:ea typeface="Proxima Nova"/>
                <a:cs typeface="Proxima Nova"/>
                <a:sym typeface="Proxima Nova"/>
              </a:rPr>
              <a:t>veya</a:t>
            </a:r>
            <a:r>
              <a:rPr lang="en-US" sz="1859" dirty="0">
                <a:solidFill>
                  <a:srgbClr val="1E2B51"/>
                </a:solidFill>
                <a:ea typeface="Proxima Nova"/>
                <a:cs typeface="Proxima Nova"/>
                <a:sym typeface="Proxima Nova"/>
              </a:rPr>
              <a:t> </a:t>
            </a:r>
            <a:r>
              <a:rPr lang="en-US" sz="1859" dirty="0" err="1">
                <a:solidFill>
                  <a:srgbClr val="1E2B51"/>
                </a:solidFill>
                <a:ea typeface="Proxima Nova"/>
                <a:cs typeface="Proxima Nova"/>
                <a:sym typeface="Proxima Nova"/>
              </a:rPr>
              <a:t>belirlemek</a:t>
            </a:r>
            <a:r>
              <a:rPr lang="en-US" sz="1859" dirty="0">
                <a:solidFill>
                  <a:srgbClr val="1E2B51"/>
                </a:solidFill>
                <a:ea typeface="Proxima Nova"/>
                <a:cs typeface="Proxima Nova"/>
                <a:sym typeface="Proxima Nova"/>
              </a:rPr>
              <a:t>.</a:t>
            </a:r>
          </a:p>
        </p:txBody>
      </p:sp>
      <p:sp>
        <p:nvSpPr>
          <p:cNvPr id="9" name="Freeform 9"/>
          <p:cNvSpPr/>
          <p:nvPr/>
        </p:nvSpPr>
        <p:spPr>
          <a:xfrm>
            <a:off x="9925062" y="4010373"/>
            <a:ext cx="838543" cy="1087252"/>
          </a:xfrm>
          <a:custGeom>
            <a:avLst/>
            <a:gdLst/>
            <a:ahLst/>
            <a:cxnLst/>
            <a:rect l="l" t="t" r="r" b="b"/>
            <a:pathLst>
              <a:path w="1257814" h="1630878">
                <a:moveTo>
                  <a:pt x="0" y="0"/>
                </a:moveTo>
                <a:lnTo>
                  <a:pt x="1257815" y="0"/>
                </a:lnTo>
                <a:lnTo>
                  <a:pt x="1257815" y="1630878"/>
                </a:lnTo>
                <a:lnTo>
                  <a:pt x="0" y="163087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tr-TR" sz="800">
              <a:latin typeface="+mj-lt"/>
            </a:endParaRPr>
          </a:p>
        </p:txBody>
      </p:sp>
      <p:sp>
        <p:nvSpPr>
          <p:cNvPr id="11" name="TextBox 11"/>
          <p:cNvSpPr txBox="1"/>
          <p:nvPr/>
        </p:nvSpPr>
        <p:spPr>
          <a:xfrm>
            <a:off x="336549" y="439996"/>
            <a:ext cx="11196883" cy="358431"/>
          </a:xfrm>
          <a:prstGeom prst="rect">
            <a:avLst/>
          </a:prstGeom>
        </p:spPr>
        <p:txBody>
          <a:bodyPr lIns="0" tIns="0" rIns="0" bIns="0" rtlCol="0" anchor="t">
            <a:spAutoFit/>
          </a:bodyPr>
          <a:lstStyle/>
          <a:p>
            <a:pPr>
              <a:lnSpc>
                <a:spcPts val="2640"/>
              </a:lnSpc>
            </a:pPr>
            <a:r>
              <a:rPr lang="en-US" sz="3200" b="1" dirty="0" err="1">
                <a:solidFill>
                  <a:srgbClr val="0C1B3A"/>
                </a:solidFill>
                <a:latin typeface="+mj-lt"/>
                <a:ea typeface="Proxima Nova Bold"/>
                <a:cs typeface="Proxima Nova Bold"/>
                <a:sym typeface="Proxima Nova Bold"/>
              </a:rPr>
              <a:t>Proje</a:t>
            </a:r>
            <a:r>
              <a:rPr lang="en-US" sz="3200" b="1" dirty="0">
                <a:solidFill>
                  <a:srgbClr val="0C1B3A"/>
                </a:solidFill>
                <a:latin typeface="+mj-lt"/>
                <a:ea typeface="Proxima Nova Bold"/>
                <a:cs typeface="Proxima Nova Bold"/>
                <a:sym typeface="Proxima Nova Bold"/>
              </a:rPr>
              <a:t> </a:t>
            </a:r>
            <a:r>
              <a:rPr lang="en-US" sz="3200" b="1" dirty="0" err="1">
                <a:solidFill>
                  <a:srgbClr val="0C1B3A"/>
                </a:solidFill>
                <a:latin typeface="+mj-lt"/>
                <a:ea typeface="Proxima Nova Bold"/>
                <a:cs typeface="Proxima Nova Bold"/>
                <a:sym typeface="Proxima Nova Bold"/>
              </a:rPr>
              <a:t>Yönetimi</a:t>
            </a:r>
            <a:r>
              <a:rPr lang="en-US" sz="3200" b="1" dirty="0">
                <a:solidFill>
                  <a:srgbClr val="0C1B3A"/>
                </a:solidFill>
                <a:latin typeface="+mj-lt"/>
                <a:ea typeface="Proxima Nova Bold"/>
                <a:cs typeface="Proxima Nova Bold"/>
                <a:sym typeface="Proxima Nova Bold"/>
              </a:rPr>
              <a:t> </a:t>
            </a:r>
            <a:r>
              <a:rPr lang="en-US" sz="3200" b="1" dirty="0" err="1">
                <a:solidFill>
                  <a:srgbClr val="0C1B3A"/>
                </a:solidFill>
                <a:latin typeface="+mj-lt"/>
                <a:ea typeface="Proxima Nova Bold"/>
                <a:cs typeface="Proxima Nova Bold"/>
                <a:sym typeface="Proxima Nova Bold"/>
              </a:rPr>
              <a:t>ve</a:t>
            </a:r>
            <a:r>
              <a:rPr lang="en-US" sz="3200" b="1" dirty="0">
                <a:solidFill>
                  <a:srgbClr val="0C1B3A"/>
                </a:solidFill>
                <a:latin typeface="+mj-lt"/>
                <a:ea typeface="Proxima Nova Bold"/>
                <a:cs typeface="Proxima Nova Bold"/>
                <a:sym typeface="Proxima Nova Bold"/>
              </a:rPr>
              <a:t> </a:t>
            </a:r>
            <a:r>
              <a:rPr lang="en-US" sz="3200" b="1" dirty="0" err="1">
                <a:solidFill>
                  <a:srgbClr val="0C1B3A"/>
                </a:solidFill>
                <a:latin typeface="+mj-lt"/>
                <a:ea typeface="Proxima Nova Bold"/>
                <a:cs typeface="Proxima Nova Bold"/>
                <a:sym typeface="Proxima Nova Bold"/>
              </a:rPr>
              <a:t>Planlama</a:t>
            </a:r>
            <a:r>
              <a:rPr lang="en-US" sz="3200" b="1" dirty="0">
                <a:solidFill>
                  <a:srgbClr val="0C1B3A"/>
                </a:solidFill>
                <a:latin typeface="+mj-lt"/>
                <a:ea typeface="Proxima Nova Bold"/>
                <a:cs typeface="Proxima Nova Bold"/>
                <a:sym typeface="Proxima Nova Bold"/>
              </a:rPr>
              <a:t> </a:t>
            </a:r>
            <a:r>
              <a:rPr lang="en-US" sz="3200" b="1" dirty="0" err="1">
                <a:solidFill>
                  <a:srgbClr val="0C1B3A"/>
                </a:solidFill>
                <a:latin typeface="+mj-lt"/>
                <a:ea typeface="Proxima Nova Bold"/>
                <a:cs typeface="Proxima Nova Bold"/>
                <a:sym typeface="Proxima Nova Bold"/>
              </a:rPr>
              <a:t>Terimleri</a:t>
            </a:r>
            <a:endParaRPr lang="en-US" sz="3200" b="1" dirty="0">
              <a:solidFill>
                <a:srgbClr val="0C1B3A"/>
              </a:solidFill>
              <a:latin typeface="+mj-lt"/>
              <a:ea typeface="Proxima Nova Bold"/>
              <a:cs typeface="Proxima Nova Bold"/>
              <a:sym typeface="Proxima Nova Bold"/>
            </a:endParaRPr>
          </a:p>
        </p:txBody>
      </p:sp>
      <p:sp>
        <p:nvSpPr>
          <p:cNvPr id="12" name="TextBox 12"/>
          <p:cNvSpPr txBox="1"/>
          <p:nvPr/>
        </p:nvSpPr>
        <p:spPr>
          <a:xfrm>
            <a:off x="7620000" y="2387755"/>
            <a:ext cx="1419076" cy="230832"/>
          </a:xfrm>
          <a:prstGeom prst="rect">
            <a:avLst/>
          </a:prstGeom>
        </p:spPr>
        <p:txBody>
          <a:bodyPr lIns="0" tIns="0" rIns="0" bIns="0" rtlCol="0" anchor="t">
            <a:spAutoFit/>
          </a:bodyPr>
          <a:lstStyle/>
          <a:p>
            <a:pPr algn="ctr">
              <a:lnSpc>
                <a:spcPts val="1839"/>
              </a:lnSpc>
              <a:spcBef>
                <a:spcPct val="0"/>
              </a:spcBef>
            </a:pPr>
            <a:r>
              <a:rPr lang="en-US" sz="1533" b="1">
                <a:solidFill>
                  <a:srgbClr val="0C1B3A"/>
                </a:solidFill>
                <a:latin typeface="+mj-lt"/>
                <a:ea typeface="Proxima Nova Bold"/>
                <a:cs typeface="Proxima Nova Bold"/>
                <a:sym typeface="Proxima Nova Bold"/>
              </a:rPr>
              <a:t>Schedule etmek</a:t>
            </a:r>
          </a:p>
        </p:txBody>
      </p:sp>
      <p:sp>
        <p:nvSpPr>
          <p:cNvPr id="13" name="TextBox 13"/>
          <p:cNvSpPr txBox="1"/>
          <p:nvPr/>
        </p:nvSpPr>
        <p:spPr>
          <a:xfrm>
            <a:off x="9851267" y="3263477"/>
            <a:ext cx="957747" cy="230832"/>
          </a:xfrm>
          <a:prstGeom prst="rect">
            <a:avLst/>
          </a:prstGeom>
        </p:spPr>
        <p:txBody>
          <a:bodyPr wrap="square" lIns="0" tIns="0" rIns="0" bIns="0" rtlCol="0" anchor="t">
            <a:spAutoFit/>
          </a:bodyPr>
          <a:lstStyle/>
          <a:p>
            <a:pPr algn="ctr">
              <a:lnSpc>
                <a:spcPts val="1839"/>
              </a:lnSpc>
              <a:spcBef>
                <a:spcPct val="0"/>
              </a:spcBef>
            </a:pPr>
            <a:r>
              <a:rPr lang="en-US" sz="1533" b="1" dirty="0">
                <a:solidFill>
                  <a:srgbClr val="0C1B3A"/>
                </a:solidFill>
                <a:latin typeface="+mj-lt"/>
                <a:ea typeface="Proxima Nova Bold"/>
                <a:cs typeface="Proxima Nova Bold"/>
                <a:sym typeface="Proxima Nova Bold"/>
              </a:rPr>
              <a:t>Milestone</a:t>
            </a:r>
          </a:p>
        </p:txBody>
      </p:sp>
      <p:sp>
        <p:nvSpPr>
          <p:cNvPr id="14" name="TextBox 14"/>
          <p:cNvSpPr txBox="1"/>
          <p:nvPr/>
        </p:nvSpPr>
        <p:spPr>
          <a:xfrm>
            <a:off x="7874110" y="4560046"/>
            <a:ext cx="838542" cy="230832"/>
          </a:xfrm>
          <a:prstGeom prst="rect">
            <a:avLst/>
          </a:prstGeom>
        </p:spPr>
        <p:txBody>
          <a:bodyPr wrap="square" lIns="0" tIns="0" rIns="0" bIns="0" rtlCol="0" anchor="t">
            <a:spAutoFit/>
          </a:bodyPr>
          <a:lstStyle/>
          <a:p>
            <a:pPr algn="ctr">
              <a:lnSpc>
                <a:spcPts val="1839"/>
              </a:lnSpc>
              <a:spcBef>
                <a:spcPct val="0"/>
              </a:spcBef>
            </a:pPr>
            <a:r>
              <a:rPr lang="en-US" sz="1533" b="1" dirty="0">
                <a:solidFill>
                  <a:srgbClr val="0C1B3A"/>
                </a:solidFill>
                <a:latin typeface="+mj-lt"/>
                <a:ea typeface="Proxima Nova Bold"/>
                <a:cs typeface="Proxima Nova Bold"/>
                <a:sym typeface="Proxima Nova Bold"/>
              </a:rPr>
              <a:t>Deadline</a:t>
            </a:r>
          </a:p>
        </p:txBody>
      </p:sp>
      <p:sp>
        <p:nvSpPr>
          <p:cNvPr id="15" name="TextBox 15"/>
          <p:cNvSpPr txBox="1"/>
          <p:nvPr/>
        </p:nvSpPr>
        <p:spPr>
          <a:xfrm>
            <a:off x="9851267" y="5227973"/>
            <a:ext cx="957747" cy="230832"/>
          </a:xfrm>
          <a:prstGeom prst="rect">
            <a:avLst/>
          </a:prstGeom>
        </p:spPr>
        <p:txBody>
          <a:bodyPr wrap="square" lIns="0" tIns="0" rIns="0" bIns="0" rtlCol="0" anchor="t">
            <a:spAutoFit/>
          </a:bodyPr>
          <a:lstStyle/>
          <a:p>
            <a:pPr algn="ctr">
              <a:lnSpc>
                <a:spcPts val="1839"/>
              </a:lnSpc>
              <a:spcBef>
                <a:spcPct val="0"/>
              </a:spcBef>
            </a:pPr>
            <a:r>
              <a:rPr lang="en-US" sz="1533" b="1" dirty="0">
                <a:solidFill>
                  <a:srgbClr val="0C1B3A"/>
                </a:solidFill>
                <a:latin typeface="+mj-lt"/>
                <a:ea typeface="Proxima Nova Bold"/>
                <a:cs typeface="Proxima Nova Bold"/>
                <a:sym typeface="Proxima Nova Bold"/>
              </a:rPr>
              <a:t>Roadmap</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76723CAE-13EF-0A06-1DF7-ABEAB351F4BB}"/>
              </a:ext>
            </a:extLst>
          </p:cNvPr>
          <p:cNvGraphicFramePr>
            <a:graphicFrameLocks noChangeAspect="1"/>
          </p:cNvGraphicFramePr>
          <p:nvPr>
            <p:custDataLst>
              <p:tags r:id="rId1"/>
            </p:custDataLst>
            <p:extLst>
              <p:ext uri="{D42A27DB-BD31-4B8C-83A1-F6EECF244321}">
                <p14:modId xmlns:p14="http://schemas.microsoft.com/office/powerpoint/2010/main" val="38047150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3" progId="TCLayout.ActiveDocument.1">
                  <p:embed/>
                </p:oleObj>
              </mc:Choice>
              <mc:Fallback>
                <p:oleObj name="think-cell Slide" r:id="rId3" imgW="532" imgH="53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2" name="Group 2"/>
          <p:cNvGrpSpPr/>
          <p:nvPr/>
        </p:nvGrpSpPr>
        <p:grpSpPr>
          <a:xfrm>
            <a:off x="10763605" y="6172201"/>
            <a:ext cx="742595" cy="592403"/>
            <a:chOff x="0" y="0"/>
            <a:chExt cx="1485190" cy="1184806"/>
          </a:xfrm>
        </p:grpSpPr>
        <p:sp>
          <p:nvSpPr>
            <p:cNvPr id="3" name="Freeform 3"/>
            <p:cNvSpPr/>
            <p:nvPr/>
          </p:nvSpPr>
          <p:spPr>
            <a:xfrm>
              <a:off x="0" y="0"/>
              <a:ext cx="1485138" cy="1184783"/>
            </a:xfrm>
            <a:custGeom>
              <a:avLst/>
              <a:gdLst/>
              <a:ahLst/>
              <a:cxnLst/>
              <a:rect l="l" t="t" r="r" b="b"/>
              <a:pathLst>
                <a:path w="1485138" h="1184783">
                  <a:moveTo>
                    <a:pt x="0" y="0"/>
                  </a:moveTo>
                  <a:lnTo>
                    <a:pt x="1485138" y="0"/>
                  </a:lnTo>
                  <a:lnTo>
                    <a:pt x="1485138" y="1184783"/>
                  </a:lnTo>
                  <a:lnTo>
                    <a:pt x="0" y="1184783"/>
                  </a:lnTo>
                  <a:lnTo>
                    <a:pt x="0" y="0"/>
                  </a:lnTo>
                  <a:close/>
                </a:path>
              </a:pathLst>
            </a:custGeom>
            <a:blipFill>
              <a:blip r:embed="rId5"/>
              <a:stretch>
                <a:fillRect t="-11716" r="-3" b="-11718"/>
              </a:stretch>
            </a:blipFill>
          </p:spPr>
        </p:sp>
      </p:grpSp>
      <p:sp>
        <p:nvSpPr>
          <p:cNvPr id="4" name="AutoShape 4"/>
          <p:cNvSpPr/>
          <p:nvPr/>
        </p:nvSpPr>
        <p:spPr>
          <a:xfrm rot="11532">
            <a:off x="336518" y="882650"/>
            <a:ext cx="11356947" cy="0"/>
          </a:xfrm>
          <a:prstGeom prst="line">
            <a:avLst/>
          </a:prstGeom>
          <a:ln w="28575" cap="rnd">
            <a:solidFill>
              <a:srgbClr val="F89D56"/>
            </a:solidFill>
            <a:prstDash val="solid"/>
            <a:headEnd type="none" w="sm" len="sm"/>
            <a:tailEnd type="none" w="sm" len="sm"/>
          </a:ln>
        </p:spPr>
        <p:txBody>
          <a:bodyPr/>
          <a:lstStyle/>
          <a:p>
            <a:endParaRPr lang="tr-TR" sz="800"/>
          </a:p>
        </p:txBody>
      </p:sp>
      <p:sp>
        <p:nvSpPr>
          <p:cNvPr id="5" name="TextBox 5"/>
          <p:cNvSpPr txBox="1"/>
          <p:nvPr/>
        </p:nvSpPr>
        <p:spPr>
          <a:xfrm>
            <a:off x="685800" y="1073890"/>
            <a:ext cx="6304211" cy="5054525"/>
          </a:xfrm>
          <a:prstGeom prst="rect">
            <a:avLst/>
          </a:prstGeom>
        </p:spPr>
        <p:txBody>
          <a:bodyPr lIns="0" tIns="0" rIns="0" bIns="0" rtlCol="0" anchor="t">
            <a:spAutoFit/>
          </a:bodyPr>
          <a:lstStyle/>
          <a:p>
            <a:pPr marL="342900" indent="-342900">
              <a:lnSpc>
                <a:spcPts val="3960"/>
              </a:lnSpc>
              <a:buFont typeface="Arial" panose="020B0604020202020204" pitchFamily="34" charset="0"/>
              <a:buChar char="•"/>
            </a:pPr>
            <a:r>
              <a:rPr lang="en-US" sz="1859" b="1" dirty="0">
                <a:solidFill>
                  <a:srgbClr val="1E2B51"/>
                </a:solidFill>
                <a:latin typeface="+mj-lt"/>
                <a:ea typeface="Proxima Nova Bold"/>
                <a:cs typeface="Proxima Nova Bold"/>
                <a:sym typeface="Proxima Nova Bold"/>
              </a:rPr>
              <a:t>Brief </a:t>
            </a:r>
            <a:r>
              <a:rPr lang="en-US" sz="1859" b="1" dirty="0" err="1">
                <a:solidFill>
                  <a:srgbClr val="1E2B51"/>
                </a:solidFill>
                <a:latin typeface="+mj-lt"/>
                <a:ea typeface="Proxima Nova Bold"/>
                <a:cs typeface="Proxima Nova Bold"/>
                <a:sym typeface="Proxima Nova Bold"/>
              </a:rPr>
              <a:t>almak</a:t>
            </a:r>
            <a:r>
              <a:rPr lang="en-US" sz="1859" b="1" dirty="0">
                <a:solidFill>
                  <a:srgbClr val="1E2B51"/>
                </a:solidFill>
                <a:latin typeface="+mj-lt"/>
                <a:ea typeface="Proxima Nova Bold"/>
                <a:cs typeface="Proxima Nova Bold"/>
                <a:sym typeface="Proxima Nova Bold"/>
              </a:rPr>
              <a:t>/</a:t>
            </a:r>
            <a:r>
              <a:rPr lang="en-US" sz="1859" b="1" dirty="0" err="1">
                <a:solidFill>
                  <a:srgbClr val="1E2B51"/>
                </a:solidFill>
                <a:latin typeface="+mj-lt"/>
                <a:ea typeface="Proxima Nova Bold"/>
                <a:cs typeface="Proxima Nova Bold"/>
                <a:sym typeface="Proxima Nova Bold"/>
              </a:rPr>
              <a:t>vermek</a:t>
            </a:r>
            <a:r>
              <a:rPr lang="en-US" sz="1859" b="1" dirty="0">
                <a:solidFill>
                  <a:srgbClr val="1E2B51"/>
                </a:solidFill>
                <a:latin typeface="+mj-lt"/>
                <a:ea typeface="Proxima Nova Bold"/>
                <a:cs typeface="Proxima Nova Bold"/>
                <a:sym typeface="Proxima Nova Bold"/>
              </a:rPr>
              <a:t>: </a:t>
            </a:r>
            <a:r>
              <a:rPr lang="en-US" sz="1859" dirty="0" err="1">
                <a:solidFill>
                  <a:srgbClr val="1E2B51"/>
                </a:solidFill>
                <a:latin typeface="+mj-lt"/>
                <a:ea typeface="Proxima Nova"/>
                <a:cs typeface="Proxima Nova"/>
                <a:sym typeface="Proxima Nova"/>
              </a:rPr>
              <a:t>Kısa</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ve</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öz</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bilgi</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almak</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veya</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vermek</a:t>
            </a:r>
            <a:r>
              <a:rPr lang="en-US" sz="1859" dirty="0">
                <a:solidFill>
                  <a:srgbClr val="1E2B51"/>
                </a:solidFill>
                <a:latin typeface="+mj-lt"/>
                <a:ea typeface="Proxima Nova"/>
                <a:cs typeface="Proxima Nova"/>
                <a:sym typeface="Proxima Nova"/>
              </a:rPr>
              <a:t>.</a:t>
            </a:r>
          </a:p>
          <a:p>
            <a:pPr marL="342900" indent="-342900">
              <a:lnSpc>
                <a:spcPts val="3960"/>
              </a:lnSpc>
              <a:buFont typeface="Arial" panose="020B0604020202020204" pitchFamily="34" charset="0"/>
              <a:buChar char="•"/>
            </a:pPr>
            <a:r>
              <a:rPr lang="en-US" sz="1859" b="1" dirty="0">
                <a:solidFill>
                  <a:srgbClr val="1E2B51"/>
                </a:solidFill>
                <a:latin typeface="+mj-lt"/>
                <a:ea typeface="Proxima Nova Bold"/>
                <a:cs typeface="Proxima Nova Bold"/>
                <a:sym typeface="Proxima Nova Bold"/>
              </a:rPr>
              <a:t>Feedback </a:t>
            </a:r>
            <a:r>
              <a:rPr lang="en-US" sz="1859" b="1" dirty="0" err="1">
                <a:solidFill>
                  <a:srgbClr val="1E2B51"/>
                </a:solidFill>
                <a:latin typeface="+mj-lt"/>
                <a:ea typeface="Proxima Nova Bold"/>
                <a:cs typeface="Proxima Nova Bold"/>
                <a:sym typeface="Proxima Nova Bold"/>
              </a:rPr>
              <a:t>almak</a:t>
            </a:r>
            <a:r>
              <a:rPr lang="en-US" sz="1859" b="1" dirty="0">
                <a:solidFill>
                  <a:srgbClr val="1E2B51"/>
                </a:solidFill>
                <a:latin typeface="+mj-lt"/>
                <a:ea typeface="Proxima Nova Bold"/>
                <a:cs typeface="Proxima Nova Bold"/>
                <a:sym typeface="Proxima Nova Bold"/>
              </a:rPr>
              <a:t>/</a:t>
            </a:r>
            <a:r>
              <a:rPr lang="en-US" sz="1859" b="1" dirty="0" err="1">
                <a:solidFill>
                  <a:srgbClr val="1E2B51"/>
                </a:solidFill>
                <a:latin typeface="+mj-lt"/>
                <a:ea typeface="Proxima Nova Bold"/>
                <a:cs typeface="Proxima Nova Bold"/>
                <a:sym typeface="Proxima Nova Bold"/>
              </a:rPr>
              <a:t>vermek</a:t>
            </a:r>
            <a:r>
              <a:rPr lang="en-US" sz="1859" b="1" dirty="0">
                <a:solidFill>
                  <a:srgbClr val="1E2B51"/>
                </a:solidFill>
                <a:latin typeface="+mj-lt"/>
                <a:ea typeface="Proxima Nova Bold"/>
                <a:cs typeface="Proxima Nova Bold"/>
                <a:sym typeface="Proxima Nova Bold"/>
              </a:rPr>
              <a:t>: </a:t>
            </a:r>
            <a:r>
              <a:rPr lang="en-US" sz="1859" dirty="0">
                <a:solidFill>
                  <a:srgbClr val="1E2B51"/>
                </a:solidFill>
                <a:latin typeface="+mj-lt"/>
                <a:ea typeface="Proxima Nova"/>
                <a:cs typeface="Proxima Nova"/>
                <a:sym typeface="Proxima Nova"/>
              </a:rPr>
              <a:t>Geri </a:t>
            </a:r>
            <a:r>
              <a:rPr lang="en-US" sz="1859" dirty="0" err="1">
                <a:solidFill>
                  <a:srgbClr val="1E2B51"/>
                </a:solidFill>
                <a:latin typeface="+mj-lt"/>
                <a:ea typeface="Proxima Nova"/>
                <a:cs typeface="Proxima Nova"/>
                <a:sym typeface="Proxima Nova"/>
              </a:rPr>
              <a:t>bildirim</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almak</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veya</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vermek</a:t>
            </a:r>
            <a:r>
              <a:rPr lang="en-US" sz="1859" dirty="0">
                <a:solidFill>
                  <a:srgbClr val="1E2B51"/>
                </a:solidFill>
                <a:latin typeface="+mj-lt"/>
                <a:ea typeface="Proxima Nova"/>
                <a:cs typeface="Proxima Nova"/>
                <a:sym typeface="Proxima Nova"/>
              </a:rPr>
              <a:t>.</a:t>
            </a:r>
          </a:p>
          <a:p>
            <a:pPr marL="342900" indent="-342900">
              <a:lnSpc>
                <a:spcPts val="3960"/>
              </a:lnSpc>
              <a:buFont typeface="Arial" panose="020B0604020202020204" pitchFamily="34" charset="0"/>
              <a:buChar char="•"/>
            </a:pPr>
            <a:r>
              <a:rPr lang="en-US" sz="1859" b="1" dirty="0">
                <a:solidFill>
                  <a:srgbClr val="1E2B51"/>
                </a:solidFill>
                <a:latin typeface="+mj-lt"/>
                <a:ea typeface="Proxima Nova Bold"/>
                <a:cs typeface="Proxima Nova Bold"/>
                <a:sym typeface="Proxima Nova Bold"/>
              </a:rPr>
              <a:t>Confirm </a:t>
            </a:r>
            <a:r>
              <a:rPr lang="en-US" sz="1859" b="1" dirty="0" err="1">
                <a:solidFill>
                  <a:srgbClr val="1E2B51"/>
                </a:solidFill>
                <a:latin typeface="+mj-lt"/>
                <a:ea typeface="Proxima Nova Bold"/>
                <a:cs typeface="Proxima Nova Bold"/>
                <a:sym typeface="Proxima Nova Bold"/>
              </a:rPr>
              <a:t>etmek</a:t>
            </a:r>
            <a:r>
              <a:rPr lang="en-US" sz="1859" b="1" dirty="0">
                <a:solidFill>
                  <a:srgbClr val="1E2B51"/>
                </a:solidFill>
                <a:latin typeface="+mj-lt"/>
                <a:ea typeface="Proxima Nova Bold"/>
                <a:cs typeface="Proxima Nova Bold"/>
                <a:sym typeface="Proxima Nova Bold"/>
              </a:rPr>
              <a:t>: </a:t>
            </a:r>
            <a:r>
              <a:rPr lang="en-US" sz="1859" dirty="0" err="1">
                <a:solidFill>
                  <a:srgbClr val="1E2B51"/>
                </a:solidFill>
                <a:latin typeface="+mj-lt"/>
                <a:ea typeface="Proxima Nova"/>
                <a:cs typeface="Proxima Nova"/>
                <a:sym typeface="Proxima Nova"/>
              </a:rPr>
              <a:t>Onaylamak</a:t>
            </a:r>
            <a:r>
              <a:rPr lang="en-US" sz="1859" dirty="0">
                <a:solidFill>
                  <a:srgbClr val="1E2B51"/>
                </a:solidFill>
                <a:latin typeface="+mj-lt"/>
                <a:ea typeface="Proxima Nova"/>
                <a:cs typeface="Proxima Nova"/>
                <a:sym typeface="Proxima Nova"/>
              </a:rPr>
              <a:t>.</a:t>
            </a:r>
          </a:p>
          <a:p>
            <a:pPr marL="342900" indent="-342900">
              <a:lnSpc>
                <a:spcPts val="3960"/>
              </a:lnSpc>
              <a:buFont typeface="Arial" panose="020B0604020202020204" pitchFamily="34" charset="0"/>
              <a:buChar char="•"/>
            </a:pPr>
            <a:r>
              <a:rPr lang="en-US" sz="1859" b="1" dirty="0">
                <a:solidFill>
                  <a:srgbClr val="1E2B51"/>
                </a:solidFill>
                <a:latin typeface="+mj-lt"/>
                <a:ea typeface="Proxima Nova Bold"/>
                <a:cs typeface="Proxima Nova Bold"/>
                <a:sym typeface="Proxima Nova Bold"/>
              </a:rPr>
              <a:t>Clarify </a:t>
            </a:r>
            <a:r>
              <a:rPr lang="en-US" sz="1859" b="1" dirty="0" err="1">
                <a:solidFill>
                  <a:srgbClr val="1E2B51"/>
                </a:solidFill>
                <a:latin typeface="+mj-lt"/>
                <a:ea typeface="Proxima Nova Bold"/>
                <a:cs typeface="Proxima Nova Bold"/>
                <a:sym typeface="Proxima Nova Bold"/>
              </a:rPr>
              <a:t>etmek</a:t>
            </a:r>
            <a:r>
              <a:rPr lang="en-US" sz="1859" b="1" dirty="0">
                <a:solidFill>
                  <a:srgbClr val="1E2B51"/>
                </a:solidFill>
                <a:latin typeface="+mj-lt"/>
                <a:ea typeface="Proxima Nova Bold"/>
                <a:cs typeface="Proxima Nova Bold"/>
                <a:sym typeface="Proxima Nova Bold"/>
              </a:rPr>
              <a:t>: </a:t>
            </a:r>
            <a:r>
              <a:rPr lang="en-US" sz="1859" dirty="0">
                <a:solidFill>
                  <a:srgbClr val="1E2B51"/>
                </a:solidFill>
                <a:latin typeface="+mj-lt"/>
                <a:ea typeface="Proxima Nova"/>
                <a:cs typeface="Proxima Nova"/>
                <a:sym typeface="Proxima Nova"/>
              </a:rPr>
              <a:t>Bir </a:t>
            </a:r>
            <a:r>
              <a:rPr lang="en-US" sz="1859" dirty="0" err="1">
                <a:solidFill>
                  <a:srgbClr val="1E2B51"/>
                </a:solidFill>
                <a:latin typeface="+mj-lt"/>
                <a:ea typeface="Proxima Nova"/>
                <a:cs typeface="Proxima Nova"/>
                <a:sym typeface="Proxima Nova"/>
              </a:rPr>
              <a:t>konuyu</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açıklığa</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kavuşturmak</a:t>
            </a:r>
            <a:r>
              <a:rPr lang="en-US" sz="1859" dirty="0">
                <a:solidFill>
                  <a:srgbClr val="1E2B51"/>
                </a:solidFill>
                <a:latin typeface="+mj-lt"/>
                <a:ea typeface="Proxima Nova"/>
                <a:cs typeface="Proxima Nova"/>
                <a:sym typeface="Proxima Nova"/>
              </a:rPr>
              <a:t>.</a:t>
            </a:r>
          </a:p>
          <a:p>
            <a:pPr marL="342900" indent="-342900">
              <a:lnSpc>
                <a:spcPts val="3960"/>
              </a:lnSpc>
              <a:buFont typeface="Arial" panose="020B0604020202020204" pitchFamily="34" charset="0"/>
              <a:buChar char="•"/>
            </a:pPr>
            <a:r>
              <a:rPr lang="en-US" sz="1859" b="1" dirty="0">
                <a:solidFill>
                  <a:srgbClr val="1E2B51"/>
                </a:solidFill>
                <a:latin typeface="+mj-lt"/>
                <a:ea typeface="Proxima Nova Bold"/>
                <a:cs typeface="Proxima Nova Bold"/>
                <a:sym typeface="Proxima Nova Bold"/>
              </a:rPr>
              <a:t>Update </a:t>
            </a:r>
            <a:r>
              <a:rPr lang="en-US" sz="1859" b="1" dirty="0" err="1">
                <a:solidFill>
                  <a:srgbClr val="1E2B51"/>
                </a:solidFill>
                <a:latin typeface="+mj-lt"/>
                <a:ea typeface="Proxima Nova Bold"/>
                <a:cs typeface="Proxima Nova Bold"/>
                <a:sym typeface="Proxima Nova Bold"/>
              </a:rPr>
              <a:t>etmek</a:t>
            </a:r>
            <a:r>
              <a:rPr lang="en-US" sz="1859" b="1" dirty="0">
                <a:solidFill>
                  <a:srgbClr val="1E2B51"/>
                </a:solidFill>
                <a:latin typeface="+mj-lt"/>
                <a:ea typeface="Proxima Nova Bold"/>
                <a:cs typeface="Proxima Nova Bold"/>
                <a:sym typeface="Proxima Nova Bold"/>
              </a:rPr>
              <a:t>: </a:t>
            </a:r>
            <a:r>
              <a:rPr lang="en-US" sz="1859" dirty="0" err="1">
                <a:solidFill>
                  <a:srgbClr val="1E2B51"/>
                </a:solidFill>
                <a:latin typeface="+mj-lt"/>
                <a:ea typeface="Proxima Nova"/>
                <a:cs typeface="Proxima Nova"/>
                <a:sym typeface="Proxima Nova"/>
              </a:rPr>
              <a:t>Güncellemek</a:t>
            </a:r>
            <a:r>
              <a:rPr lang="en-US" sz="1859" dirty="0">
                <a:solidFill>
                  <a:srgbClr val="1E2B51"/>
                </a:solidFill>
                <a:latin typeface="+mj-lt"/>
                <a:ea typeface="Proxima Nova"/>
                <a:cs typeface="Proxima Nova"/>
                <a:sym typeface="Proxima Nova"/>
              </a:rPr>
              <a:t>.</a:t>
            </a:r>
          </a:p>
          <a:p>
            <a:pPr marL="342900" indent="-342900">
              <a:lnSpc>
                <a:spcPts val="3960"/>
              </a:lnSpc>
              <a:buFont typeface="Arial" panose="020B0604020202020204" pitchFamily="34" charset="0"/>
              <a:buChar char="•"/>
            </a:pPr>
            <a:r>
              <a:rPr lang="en-US" sz="1859" b="1" dirty="0">
                <a:solidFill>
                  <a:srgbClr val="1E2B51"/>
                </a:solidFill>
                <a:latin typeface="+mj-lt"/>
                <a:ea typeface="Proxima Nova Bold"/>
                <a:cs typeface="Proxima Nova Bold"/>
                <a:sym typeface="Proxima Nova Bold"/>
              </a:rPr>
              <a:t>Share </a:t>
            </a:r>
            <a:r>
              <a:rPr lang="en-US" sz="1859" b="1" dirty="0" err="1">
                <a:solidFill>
                  <a:srgbClr val="1E2B51"/>
                </a:solidFill>
                <a:latin typeface="+mj-lt"/>
                <a:ea typeface="Proxima Nova Bold"/>
                <a:cs typeface="Proxima Nova Bold"/>
                <a:sym typeface="Proxima Nova Bold"/>
              </a:rPr>
              <a:t>etmek</a:t>
            </a:r>
            <a:r>
              <a:rPr lang="en-US" sz="1859" b="1" dirty="0">
                <a:solidFill>
                  <a:srgbClr val="1E2B51"/>
                </a:solidFill>
                <a:latin typeface="+mj-lt"/>
                <a:ea typeface="Proxima Nova Bold"/>
                <a:cs typeface="Proxima Nova Bold"/>
                <a:sym typeface="Proxima Nova Bold"/>
              </a:rPr>
              <a:t>: </a:t>
            </a:r>
            <a:r>
              <a:rPr lang="en-US" sz="1859" dirty="0" err="1">
                <a:solidFill>
                  <a:srgbClr val="1E2B51"/>
                </a:solidFill>
                <a:latin typeface="+mj-lt"/>
                <a:ea typeface="Proxima Nova"/>
                <a:cs typeface="Proxima Nova"/>
                <a:sym typeface="Proxima Nova"/>
              </a:rPr>
              <a:t>Paylaşmak</a:t>
            </a:r>
            <a:r>
              <a:rPr lang="en-US" sz="1859" dirty="0">
                <a:solidFill>
                  <a:srgbClr val="1E2B51"/>
                </a:solidFill>
                <a:latin typeface="+mj-lt"/>
                <a:ea typeface="Proxima Nova"/>
                <a:cs typeface="Proxima Nova"/>
                <a:sym typeface="Proxima Nova"/>
              </a:rPr>
              <a:t>.</a:t>
            </a:r>
          </a:p>
          <a:p>
            <a:pPr marL="342900" indent="-342900">
              <a:lnSpc>
                <a:spcPts val="3960"/>
              </a:lnSpc>
              <a:buFont typeface="Arial" panose="020B0604020202020204" pitchFamily="34" charset="0"/>
              <a:buChar char="•"/>
            </a:pPr>
            <a:r>
              <a:rPr lang="en-US" sz="1859" b="1" dirty="0" err="1">
                <a:solidFill>
                  <a:srgbClr val="1E2B51"/>
                </a:solidFill>
                <a:latin typeface="+mj-lt"/>
                <a:ea typeface="Proxima Nova Bold"/>
                <a:cs typeface="Proxima Nova Bold"/>
                <a:sym typeface="Proxima Nova Bold"/>
              </a:rPr>
              <a:t>Forwardlamak</a:t>
            </a:r>
            <a:r>
              <a:rPr lang="en-US" sz="1859" b="1" dirty="0">
                <a:solidFill>
                  <a:srgbClr val="1E2B51"/>
                </a:solidFill>
                <a:latin typeface="+mj-lt"/>
                <a:ea typeface="Proxima Nova Bold"/>
                <a:cs typeface="Proxima Nova Bold"/>
                <a:sym typeface="Proxima Nova Bold"/>
              </a:rPr>
              <a:t>:</a:t>
            </a:r>
            <a:r>
              <a:rPr lang="en-US" sz="1859" dirty="0">
                <a:solidFill>
                  <a:srgbClr val="1E2B51"/>
                </a:solidFill>
                <a:latin typeface="+mj-lt"/>
                <a:ea typeface="Proxima Nova"/>
                <a:cs typeface="Proxima Nova"/>
                <a:sym typeface="Proxima Nova"/>
              </a:rPr>
              <a:t> E-</a:t>
            </a:r>
            <a:r>
              <a:rPr lang="en-US" sz="1859" dirty="0" err="1">
                <a:solidFill>
                  <a:srgbClr val="1E2B51"/>
                </a:solidFill>
                <a:latin typeface="+mj-lt"/>
                <a:ea typeface="Proxima Nova"/>
                <a:cs typeface="Proxima Nova"/>
                <a:sym typeface="Proxima Nova"/>
              </a:rPr>
              <a:t>postayı</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başkasına</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yönlendirmek</a:t>
            </a:r>
            <a:r>
              <a:rPr lang="en-US" sz="1859" dirty="0">
                <a:solidFill>
                  <a:srgbClr val="1E2B51"/>
                </a:solidFill>
                <a:latin typeface="+mj-lt"/>
                <a:ea typeface="Proxima Nova"/>
                <a:cs typeface="Proxima Nova"/>
                <a:sym typeface="Proxima Nova"/>
              </a:rPr>
              <a:t>.</a:t>
            </a:r>
          </a:p>
          <a:p>
            <a:pPr marL="342900" indent="-342900">
              <a:lnSpc>
                <a:spcPts val="3960"/>
              </a:lnSpc>
              <a:buFont typeface="Arial" panose="020B0604020202020204" pitchFamily="34" charset="0"/>
              <a:buChar char="•"/>
            </a:pPr>
            <a:r>
              <a:rPr lang="en-US" sz="1859" b="1" dirty="0" err="1">
                <a:solidFill>
                  <a:srgbClr val="1E2B51"/>
                </a:solidFill>
                <a:latin typeface="+mj-lt"/>
                <a:ea typeface="Proxima Nova Bold"/>
                <a:cs typeface="Proxima Nova Bold"/>
                <a:sym typeface="Proxima Nova Bold"/>
              </a:rPr>
              <a:t>CC’lemek</a:t>
            </a:r>
            <a:r>
              <a:rPr lang="en-US" sz="1859" b="1" dirty="0">
                <a:solidFill>
                  <a:srgbClr val="1E2B51"/>
                </a:solidFill>
                <a:latin typeface="+mj-lt"/>
                <a:ea typeface="Proxima Nova Bold"/>
                <a:cs typeface="Proxima Nova Bold"/>
                <a:sym typeface="Proxima Nova Bold"/>
              </a:rPr>
              <a:t>:</a:t>
            </a:r>
            <a:r>
              <a:rPr lang="en-US" sz="1859" dirty="0">
                <a:solidFill>
                  <a:srgbClr val="1E2B51"/>
                </a:solidFill>
                <a:latin typeface="+mj-lt"/>
                <a:ea typeface="Proxima Nova"/>
                <a:cs typeface="Proxima Nova"/>
                <a:sym typeface="Proxima Nova"/>
              </a:rPr>
              <a:t> E-</a:t>
            </a:r>
            <a:r>
              <a:rPr lang="en-US" sz="1859" dirty="0" err="1">
                <a:solidFill>
                  <a:srgbClr val="1E2B51"/>
                </a:solidFill>
                <a:latin typeface="+mj-lt"/>
                <a:ea typeface="Proxima Nova"/>
                <a:cs typeface="Proxima Nova"/>
                <a:sym typeface="Proxima Nova"/>
              </a:rPr>
              <a:t>postada</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birini</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bilgilendirme</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kısmına</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eklemek</a:t>
            </a:r>
            <a:r>
              <a:rPr lang="en-US" sz="1859" dirty="0">
                <a:solidFill>
                  <a:srgbClr val="1E2B51"/>
                </a:solidFill>
                <a:latin typeface="+mj-lt"/>
                <a:ea typeface="Proxima Nova"/>
                <a:cs typeface="Proxima Nova"/>
                <a:sym typeface="Proxima Nova"/>
              </a:rPr>
              <a:t>.</a:t>
            </a:r>
          </a:p>
          <a:p>
            <a:pPr marL="342900" indent="-342900">
              <a:lnSpc>
                <a:spcPts val="3960"/>
              </a:lnSpc>
              <a:buFont typeface="Arial" panose="020B0604020202020204" pitchFamily="34" charset="0"/>
              <a:buChar char="•"/>
            </a:pPr>
            <a:r>
              <a:rPr lang="en-US" sz="1859" b="1" dirty="0">
                <a:solidFill>
                  <a:srgbClr val="1E2B51"/>
                </a:solidFill>
                <a:latin typeface="+mj-lt"/>
                <a:ea typeface="Proxima Nova Bold"/>
                <a:cs typeface="Proxima Nova Bold"/>
                <a:sym typeface="Proxima Nova Bold"/>
              </a:rPr>
              <a:t>FYI:</a:t>
            </a:r>
            <a:r>
              <a:rPr lang="en-US" sz="1859" dirty="0">
                <a:solidFill>
                  <a:srgbClr val="1E2B51"/>
                </a:solidFill>
                <a:latin typeface="+mj-lt"/>
                <a:ea typeface="Proxima Nova"/>
                <a:cs typeface="Proxima Nova"/>
                <a:sym typeface="Proxima Nova"/>
              </a:rPr>
              <a:t> “For Your Information” </a:t>
            </a:r>
            <a:r>
              <a:rPr lang="en-US" sz="1859" dirty="0" err="1">
                <a:solidFill>
                  <a:srgbClr val="1E2B51"/>
                </a:solidFill>
                <a:latin typeface="+mj-lt"/>
                <a:ea typeface="Proxima Nova"/>
                <a:cs typeface="Proxima Nova"/>
                <a:sym typeface="Proxima Nova"/>
              </a:rPr>
              <a:t>kısaltması</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bilginize</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demek</a:t>
            </a:r>
            <a:r>
              <a:rPr lang="en-US" sz="1859" dirty="0">
                <a:solidFill>
                  <a:srgbClr val="1E2B51"/>
                </a:solidFill>
                <a:latin typeface="+mj-lt"/>
                <a:ea typeface="Proxima Nova"/>
                <a:cs typeface="Proxima Nova"/>
                <a:sym typeface="Proxima Nova"/>
              </a:rPr>
              <a:t>.</a:t>
            </a:r>
          </a:p>
          <a:p>
            <a:pPr marL="342900" indent="-342900">
              <a:lnSpc>
                <a:spcPts val="3960"/>
              </a:lnSpc>
              <a:buFont typeface="Arial" panose="020B0604020202020204" pitchFamily="34" charset="0"/>
              <a:buChar char="•"/>
            </a:pPr>
            <a:r>
              <a:rPr lang="en-US" sz="1859" b="1" dirty="0">
                <a:solidFill>
                  <a:srgbClr val="1E2B51"/>
                </a:solidFill>
                <a:latin typeface="+mj-lt"/>
                <a:ea typeface="Proxima Nova Bold"/>
                <a:cs typeface="Proxima Nova Bold"/>
                <a:sym typeface="Proxima Nova Bold"/>
              </a:rPr>
              <a:t>Attach </a:t>
            </a:r>
            <a:r>
              <a:rPr lang="en-US" sz="1859" b="1" dirty="0" err="1">
                <a:solidFill>
                  <a:srgbClr val="1E2B51"/>
                </a:solidFill>
                <a:latin typeface="+mj-lt"/>
                <a:ea typeface="Proxima Nova Bold"/>
                <a:cs typeface="Proxima Nova Bold"/>
                <a:sym typeface="Proxima Nova Bold"/>
              </a:rPr>
              <a:t>etmek</a:t>
            </a:r>
            <a:r>
              <a:rPr lang="en-US" sz="1859" b="1" dirty="0">
                <a:solidFill>
                  <a:srgbClr val="1E2B51"/>
                </a:solidFill>
                <a:latin typeface="+mj-lt"/>
                <a:ea typeface="Proxima Nova Bold"/>
                <a:cs typeface="Proxima Nova Bold"/>
                <a:sym typeface="Proxima Nova Bold"/>
              </a:rPr>
              <a:t>/</a:t>
            </a:r>
            <a:r>
              <a:rPr lang="en-US" sz="1859" b="1" dirty="0" err="1">
                <a:solidFill>
                  <a:srgbClr val="1E2B51"/>
                </a:solidFill>
                <a:latin typeface="+mj-lt"/>
                <a:ea typeface="Proxima Nova Bold"/>
                <a:cs typeface="Proxima Nova Bold"/>
                <a:sym typeface="Proxima Nova Bold"/>
              </a:rPr>
              <a:t>Attachlemek</a:t>
            </a:r>
            <a:r>
              <a:rPr lang="en-US" sz="1859" b="1" dirty="0">
                <a:solidFill>
                  <a:srgbClr val="1E2B51"/>
                </a:solidFill>
                <a:latin typeface="+mj-lt"/>
                <a:ea typeface="Proxima Nova Bold"/>
                <a:cs typeface="Proxima Nova Bold"/>
                <a:sym typeface="Proxima Nova Bold"/>
              </a:rPr>
              <a:t>: </a:t>
            </a:r>
            <a:r>
              <a:rPr lang="en-US" sz="1859" dirty="0">
                <a:solidFill>
                  <a:srgbClr val="1E2B51"/>
                </a:solidFill>
                <a:latin typeface="+mj-lt"/>
                <a:ea typeface="Proxima Nova"/>
                <a:cs typeface="Proxima Nova"/>
                <a:sym typeface="Proxima Nova"/>
              </a:rPr>
              <a:t>E-</a:t>
            </a:r>
            <a:r>
              <a:rPr lang="en-US" sz="1859" dirty="0" err="1">
                <a:solidFill>
                  <a:srgbClr val="1E2B51"/>
                </a:solidFill>
                <a:latin typeface="+mj-lt"/>
                <a:ea typeface="Proxima Nova"/>
                <a:cs typeface="Proxima Nova"/>
                <a:sym typeface="Proxima Nova"/>
              </a:rPr>
              <a:t>postaya</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dosya</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eklemek</a:t>
            </a:r>
            <a:r>
              <a:rPr lang="en-US" sz="1859" dirty="0">
                <a:solidFill>
                  <a:srgbClr val="1E2B51"/>
                </a:solidFill>
                <a:latin typeface="+mj-lt"/>
                <a:ea typeface="Proxima Nova"/>
                <a:cs typeface="Proxima Nova"/>
                <a:sym typeface="Proxima Nova"/>
              </a:rPr>
              <a:t>.</a:t>
            </a:r>
          </a:p>
        </p:txBody>
      </p:sp>
      <p:sp>
        <p:nvSpPr>
          <p:cNvPr id="6" name="Freeform 6"/>
          <p:cNvSpPr/>
          <p:nvPr/>
        </p:nvSpPr>
        <p:spPr>
          <a:xfrm>
            <a:off x="7958265" y="1411395"/>
            <a:ext cx="869520" cy="1161295"/>
          </a:xfrm>
          <a:custGeom>
            <a:avLst/>
            <a:gdLst/>
            <a:ahLst/>
            <a:cxnLst/>
            <a:rect l="l" t="t" r="r" b="b"/>
            <a:pathLst>
              <a:path w="1304280" h="1741943">
                <a:moveTo>
                  <a:pt x="0" y="0"/>
                </a:moveTo>
                <a:lnTo>
                  <a:pt x="1304280" y="0"/>
                </a:lnTo>
                <a:lnTo>
                  <a:pt x="1304280" y="1741943"/>
                </a:lnTo>
                <a:lnTo>
                  <a:pt x="0" y="17419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sz="800">
              <a:latin typeface="+mj-lt"/>
            </a:endParaRPr>
          </a:p>
        </p:txBody>
      </p:sp>
      <p:sp>
        <p:nvSpPr>
          <p:cNvPr id="7" name="Freeform 7"/>
          <p:cNvSpPr/>
          <p:nvPr/>
        </p:nvSpPr>
        <p:spPr>
          <a:xfrm>
            <a:off x="9872239" y="2286155"/>
            <a:ext cx="1017312" cy="871073"/>
          </a:xfrm>
          <a:custGeom>
            <a:avLst/>
            <a:gdLst/>
            <a:ahLst/>
            <a:cxnLst/>
            <a:rect l="l" t="t" r="r" b="b"/>
            <a:pathLst>
              <a:path w="1525968" h="1306610">
                <a:moveTo>
                  <a:pt x="0" y="0"/>
                </a:moveTo>
                <a:lnTo>
                  <a:pt x="1525968" y="0"/>
                </a:lnTo>
                <a:lnTo>
                  <a:pt x="1525968" y="1306610"/>
                </a:lnTo>
                <a:lnTo>
                  <a:pt x="0" y="130661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tr-TR" sz="800">
              <a:latin typeface="+mj-lt"/>
            </a:endParaRPr>
          </a:p>
        </p:txBody>
      </p:sp>
      <p:sp>
        <p:nvSpPr>
          <p:cNvPr id="8" name="Freeform 8"/>
          <p:cNvSpPr/>
          <p:nvPr/>
        </p:nvSpPr>
        <p:spPr>
          <a:xfrm>
            <a:off x="7876133" y="3710554"/>
            <a:ext cx="951651" cy="1148297"/>
          </a:xfrm>
          <a:custGeom>
            <a:avLst/>
            <a:gdLst/>
            <a:ahLst/>
            <a:cxnLst/>
            <a:rect l="l" t="t" r="r" b="b"/>
            <a:pathLst>
              <a:path w="1427477" h="1722446">
                <a:moveTo>
                  <a:pt x="0" y="0"/>
                </a:moveTo>
                <a:lnTo>
                  <a:pt x="1427478" y="0"/>
                </a:lnTo>
                <a:lnTo>
                  <a:pt x="1427478" y="1722447"/>
                </a:lnTo>
                <a:lnTo>
                  <a:pt x="0" y="172244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tr-TR" sz="800">
              <a:latin typeface="+mj-lt"/>
            </a:endParaRPr>
          </a:p>
        </p:txBody>
      </p:sp>
      <p:sp>
        <p:nvSpPr>
          <p:cNvPr id="9" name="Freeform 9"/>
          <p:cNvSpPr/>
          <p:nvPr/>
        </p:nvSpPr>
        <p:spPr>
          <a:xfrm>
            <a:off x="9847430" y="4184902"/>
            <a:ext cx="928875" cy="892881"/>
          </a:xfrm>
          <a:custGeom>
            <a:avLst/>
            <a:gdLst/>
            <a:ahLst/>
            <a:cxnLst/>
            <a:rect l="l" t="t" r="r" b="b"/>
            <a:pathLst>
              <a:path w="1393313" h="1339322">
                <a:moveTo>
                  <a:pt x="0" y="0"/>
                </a:moveTo>
                <a:lnTo>
                  <a:pt x="1393313" y="0"/>
                </a:lnTo>
                <a:lnTo>
                  <a:pt x="1393313" y="1339322"/>
                </a:lnTo>
                <a:lnTo>
                  <a:pt x="0" y="133932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tr-TR" sz="800">
              <a:latin typeface="+mj-lt"/>
            </a:endParaRPr>
          </a:p>
        </p:txBody>
      </p:sp>
      <p:sp>
        <p:nvSpPr>
          <p:cNvPr id="11" name="TextBox 11"/>
          <p:cNvSpPr txBox="1"/>
          <p:nvPr/>
        </p:nvSpPr>
        <p:spPr>
          <a:xfrm>
            <a:off x="336549" y="403570"/>
            <a:ext cx="11196883" cy="358431"/>
          </a:xfrm>
          <a:prstGeom prst="rect">
            <a:avLst/>
          </a:prstGeom>
        </p:spPr>
        <p:txBody>
          <a:bodyPr lIns="0" tIns="0" rIns="0" bIns="0" rtlCol="0" anchor="t">
            <a:spAutoFit/>
          </a:bodyPr>
          <a:lstStyle/>
          <a:p>
            <a:pPr>
              <a:lnSpc>
                <a:spcPts val="2640"/>
              </a:lnSpc>
            </a:pPr>
            <a:r>
              <a:rPr lang="en-US" sz="3200" b="1" dirty="0" err="1">
                <a:solidFill>
                  <a:srgbClr val="0C1B3A"/>
                </a:solidFill>
                <a:latin typeface="+mj-lt"/>
                <a:ea typeface="Proxima Nova Bold"/>
                <a:cs typeface="Proxima Nova Bold"/>
                <a:sym typeface="Proxima Nova Bold"/>
              </a:rPr>
              <a:t>İletişim</a:t>
            </a:r>
            <a:r>
              <a:rPr lang="en-US" sz="3200" b="1" dirty="0">
                <a:solidFill>
                  <a:srgbClr val="0C1B3A"/>
                </a:solidFill>
                <a:latin typeface="+mj-lt"/>
                <a:ea typeface="Proxima Nova Bold"/>
                <a:cs typeface="Proxima Nova Bold"/>
                <a:sym typeface="Proxima Nova Bold"/>
              </a:rPr>
              <a:t> </a:t>
            </a:r>
            <a:r>
              <a:rPr lang="en-US" sz="3200" b="1" dirty="0" err="1">
                <a:solidFill>
                  <a:srgbClr val="0C1B3A"/>
                </a:solidFill>
                <a:latin typeface="+mj-lt"/>
                <a:ea typeface="Proxima Nova Bold"/>
                <a:cs typeface="Proxima Nova Bold"/>
                <a:sym typeface="Proxima Nova Bold"/>
              </a:rPr>
              <a:t>ve</a:t>
            </a:r>
            <a:r>
              <a:rPr lang="en-US" sz="3200" b="1" dirty="0">
                <a:solidFill>
                  <a:srgbClr val="0C1B3A"/>
                </a:solidFill>
                <a:latin typeface="+mj-lt"/>
                <a:ea typeface="Proxima Nova Bold"/>
                <a:cs typeface="Proxima Nova Bold"/>
                <a:sym typeface="Proxima Nova Bold"/>
              </a:rPr>
              <a:t> Geri </a:t>
            </a:r>
            <a:r>
              <a:rPr lang="en-US" sz="3200" b="1" dirty="0" err="1">
                <a:solidFill>
                  <a:srgbClr val="0C1B3A"/>
                </a:solidFill>
                <a:latin typeface="+mj-lt"/>
                <a:ea typeface="Proxima Nova Bold"/>
                <a:cs typeface="Proxima Nova Bold"/>
                <a:sym typeface="Proxima Nova Bold"/>
              </a:rPr>
              <a:t>Bildirim</a:t>
            </a:r>
            <a:r>
              <a:rPr lang="en-US" sz="3200" b="1" dirty="0">
                <a:solidFill>
                  <a:srgbClr val="0C1B3A"/>
                </a:solidFill>
                <a:latin typeface="+mj-lt"/>
                <a:ea typeface="Proxima Nova Bold"/>
                <a:cs typeface="Proxima Nova Bold"/>
                <a:sym typeface="Proxima Nova Bold"/>
              </a:rPr>
              <a:t> </a:t>
            </a:r>
            <a:r>
              <a:rPr lang="en-US" sz="3200" b="1" dirty="0" err="1">
                <a:solidFill>
                  <a:srgbClr val="0C1B3A"/>
                </a:solidFill>
                <a:latin typeface="+mj-lt"/>
                <a:ea typeface="Proxima Nova Bold"/>
                <a:cs typeface="Proxima Nova Bold"/>
                <a:sym typeface="Proxima Nova Bold"/>
              </a:rPr>
              <a:t>Terimleri</a:t>
            </a:r>
            <a:endParaRPr lang="en-US" sz="3200" b="1" dirty="0">
              <a:solidFill>
                <a:srgbClr val="0C1B3A"/>
              </a:solidFill>
              <a:latin typeface="+mj-lt"/>
              <a:ea typeface="Proxima Nova Bold"/>
              <a:cs typeface="Proxima Nova Bold"/>
              <a:sym typeface="Proxima Nova Bold"/>
            </a:endParaRPr>
          </a:p>
        </p:txBody>
      </p:sp>
      <p:sp>
        <p:nvSpPr>
          <p:cNvPr id="12" name="TextBox 12"/>
          <p:cNvSpPr txBox="1"/>
          <p:nvPr/>
        </p:nvSpPr>
        <p:spPr>
          <a:xfrm>
            <a:off x="7721587" y="2674290"/>
            <a:ext cx="1419076" cy="461665"/>
          </a:xfrm>
          <a:prstGeom prst="rect">
            <a:avLst/>
          </a:prstGeom>
        </p:spPr>
        <p:txBody>
          <a:bodyPr lIns="0" tIns="0" rIns="0" bIns="0" rtlCol="0" anchor="t">
            <a:spAutoFit/>
          </a:bodyPr>
          <a:lstStyle/>
          <a:p>
            <a:pPr algn="ctr">
              <a:lnSpc>
                <a:spcPts val="1839"/>
              </a:lnSpc>
              <a:spcBef>
                <a:spcPct val="0"/>
              </a:spcBef>
            </a:pPr>
            <a:r>
              <a:rPr lang="tr-TR" sz="1533" b="1" dirty="0" err="1">
                <a:solidFill>
                  <a:srgbClr val="0C1B3A"/>
                </a:solidFill>
                <a:latin typeface="+mj-lt"/>
                <a:ea typeface="Proxima Nova Bold"/>
                <a:cs typeface="Proxima Nova Bold"/>
                <a:sym typeface="Proxima Nova Bold"/>
              </a:rPr>
              <a:t>Brief</a:t>
            </a:r>
            <a:r>
              <a:rPr lang="tr-TR" sz="1533" b="1" dirty="0">
                <a:solidFill>
                  <a:srgbClr val="0C1B3A"/>
                </a:solidFill>
                <a:latin typeface="+mj-lt"/>
                <a:ea typeface="Proxima Nova Bold"/>
                <a:cs typeface="Proxima Nova Bold"/>
                <a:sym typeface="Proxima Nova Bold"/>
              </a:rPr>
              <a:t> Almak/Vermek</a:t>
            </a:r>
            <a:endParaRPr lang="en-US" sz="1533" b="1" dirty="0">
              <a:solidFill>
                <a:srgbClr val="0C1B3A"/>
              </a:solidFill>
              <a:latin typeface="+mj-lt"/>
              <a:ea typeface="Proxima Nova Bold"/>
              <a:cs typeface="Proxima Nova Bold"/>
              <a:sym typeface="Proxima Nova Bold"/>
            </a:endParaRPr>
          </a:p>
        </p:txBody>
      </p:sp>
      <p:sp>
        <p:nvSpPr>
          <p:cNvPr id="13" name="TextBox 13"/>
          <p:cNvSpPr txBox="1"/>
          <p:nvPr/>
        </p:nvSpPr>
        <p:spPr>
          <a:xfrm>
            <a:off x="9701518" y="3285517"/>
            <a:ext cx="1352314" cy="230832"/>
          </a:xfrm>
          <a:prstGeom prst="rect">
            <a:avLst/>
          </a:prstGeom>
        </p:spPr>
        <p:txBody>
          <a:bodyPr wrap="square" lIns="0" tIns="0" rIns="0" bIns="0" rtlCol="0" anchor="t">
            <a:spAutoFit/>
          </a:bodyPr>
          <a:lstStyle/>
          <a:p>
            <a:pPr algn="ctr">
              <a:lnSpc>
                <a:spcPts val="1839"/>
              </a:lnSpc>
              <a:spcBef>
                <a:spcPct val="0"/>
              </a:spcBef>
            </a:pPr>
            <a:r>
              <a:rPr lang="tr-TR" sz="1533" b="1" dirty="0" err="1">
                <a:solidFill>
                  <a:srgbClr val="0C1B3A"/>
                </a:solidFill>
                <a:latin typeface="+mj-lt"/>
                <a:ea typeface="Proxima Nova Bold"/>
                <a:cs typeface="Proxima Nova Bold"/>
                <a:sym typeface="Proxima Nova Bold"/>
              </a:rPr>
              <a:t>Forwardlamak</a:t>
            </a:r>
            <a:endParaRPr lang="en-US" sz="1533" b="1" dirty="0">
              <a:solidFill>
                <a:srgbClr val="0C1B3A"/>
              </a:solidFill>
              <a:latin typeface="+mj-lt"/>
              <a:ea typeface="Proxima Nova Bold"/>
              <a:cs typeface="Proxima Nova Bold"/>
              <a:sym typeface="Proxima Nova Bold"/>
            </a:endParaRPr>
          </a:p>
        </p:txBody>
      </p:sp>
      <p:sp>
        <p:nvSpPr>
          <p:cNvPr id="14" name="TextBox 14"/>
          <p:cNvSpPr txBox="1"/>
          <p:nvPr/>
        </p:nvSpPr>
        <p:spPr>
          <a:xfrm>
            <a:off x="7958265" y="5002375"/>
            <a:ext cx="862925" cy="461665"/>
          </a:xfrm>
          <a:prstGeom prst="rect">
            <a:avLst/>
          </a:prstGeom>
        </p:spPr>
        <p:txBody>
          <a:bodyPr wrap="square" lIns="0" tIns="0" rIns="0" bIns="0" rtlCol="0" anchor="t">
            <a:spAutoFit/>
          </a:bodyPr>
          <a:lstStyle/>
          <a:p>
            <a:pPr algn="ctr">
              <a:lnSpc>
                <a:spcPts val="1839"/>
              </a:lnSpc>
              <a:spcBef>
                <a:spcPct val="0"/>
              </a:spcBef>
            </a:pPr>
            <a:r>
              <a:rPr lang="tr-TR" sz="1533" b="1" dirty="0" err="1">
                <a:solidFill>
                  <a:srgbClr val="0C1B3A"/>
                </a:solidFill>
                <a:latin typeface="+mj-lt"/>
                <a:ea typeface="Proxima Nova Bold"/>
                <a:cs typeface="Proxima Nova Bold"/>
                <a:sym typeface="Proxima Nova Bold"/>
              </a:rPr>
              <a:t>Attach</a:t>
            </a:r>
            <a:r>
              <a:rPr lang="tr-TR" sz="1533" b="1" dirty="0">
                <a:solidFill>
                  <a:srgbClr val="0C1B3A"/>
                </a:solidFill>
                <a:latin typeface="+mj-lt"/>
                <a:ea typeface="Proxima Nova Bold"/>
                <a:cs typeface="Proxima Nova Bold"/>
                <a:sym typeface="Proxima Nova Bold"/>
              </a:rPr>
              <a:t> Etmek</a:t>
            </a:r>
            <a:endParaRPr lang="en-US" sz="1533" b="1" dirty="0">
              <a:solidFill>
                <a:srgbClr val="0C1B3A"/>
              </a:solidFill>
              <a:latin typeface="+mj-lt"/>
              <a:ea typeface="Proxima Nova Bold"/>
              <a:cs typeface="Proxima Nova Bold"/>
              <a:sym typeface="Proxima Nova Bold"/>
            </a:endParaRPr>
          </a:p>
        </p:txBody>
      </p:sp>
      <p:sp>
        <p:nvSpPr>
          <p:cNvPr id="15" name="TextBox 15"/>
          <p:cNvSpPr txBox="1"/>
          <p:nvPr/>
        </p:nvSpPr>
        <p:spPr>
          <a:xfrm>
            <a:off x="9872239" y="5230975"/>
            <a:ext cx="891367" cy="461665"/>
          </a:xfrm>
          <a:prstGeom prst="rect">
            <a:avLst/>
          </a:prstGeom>
        </p:spPr>
        <p:txBody>
          <a:bodyPr wrap="square" lIns="0" tIns="0" rIns="0" bIns="0" rtlCol="0" anchor="t">
            <a:spAutoFit/>
          </a:bodyPr>
          <a:lstStyle/>
          <a:p>
            <a:pPr algn="ctr">
              <a:lnSpc>
                <a:spcPts val="1839"/>
              </a:lnSpc>
              <a:spcBef>
                <a:spcPct val="0"/>
              </a:spcBef>
            </a:pPr>
            <a:r>
              <a:rPr lang="tr-TR" sz="1533" b="1" dirty="0">
                <a:solidFill>
                  <a:srgbClr val="0C1B3A"/>
                </a:solidFill>
                <a:latin typeface="+mj-lt"/>
                <a:ea typeface="Proxima Nova Bold"/>
                <a:cs typeface="Proxima Nova Bold"/>
                <a:sym typeface="Proxima Nova Bold"/>
              </a:rPr>
              <a:t>Update Etmek</a:t>
            </a:r>
            <a:endParaRPr lang="en-US" sz="1533" b="1" dirty="0">
              <a:solidFill>
                <a:srgbClr val="0C1B3A"/>
              </a:solidFill>
              <a:latin typeface="+mj-lt"/>
              <a:ea typeface="Proxima Nova Bold"/>
              <a:cs typeface="Proxima Nova Bold"/>
              <a:sym typeface="Proxima Nova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32E2A3FF-C982-B241-F846-08A844540BA2}"/>
              </a:ext>
            </a:extLst>
          </p:cNvPr>
          <p:cNvGraphicFramePr>
            <a:graphicFrameLocks noChangeAspect="1"/>
          </p:cNvGraphicFramePr>
          <p:nvPr>
            <p:custDataLst>
              <p:tags r:id="rId1"/>
            </p:custDataLst>
            <p:extLst>
              <p:ext uri="{D42A27DB-BD31-4B8C-83A1-F6EECF244321}">
                <p14:modId xmlns:p14="http://schemas.microsoft.com/office/powerpoint/2010/main" val="30933386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3" progId="TCLayout.ActiveDocument.1">
                  <p:embed/>
                </p:oleObj>
              </mc:Choice>
              <mc:Fallback>
                <p:oleObj name="think-cell Slide" r:id="rId3" imgW="532" imgH="53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2" name="Group 2"/>
          <p:cNvGrpSpPr/>
          <p:nvPr/>
        </p:nvGrpSpPr>
        <p:grpSpPr>
          <a:xfrm>
            <a:off x="10763605" y="6172201"/>
            <a:ext cx="742595" cy="592403"/>
            <a:chOff x="0" y="0"/>
            <a:chExt cx="1485190" cy="1184806"/>
          </a:xfrm>
        </p:grpSpPr>
        <p:sp>
          <p:nvSpPr>
            <p:cNvPr id="3" name="Freeform 3"/>
            <p:cNvSpPr/>
            <p:nvPr/>
          </p:nvSpPr>
          <p:spPr>
            <a:xfrm>
              <a:off x="0" y="0"/>
              <a:ext cx="1485138" cy="1184783"/>
            </a:xfrm>
            <a:custGeom>
              <a:avLst/>
              <a:gdLst/>
              <a:ahLst/>
              <a:cxnLst/>
              <a:rect l="l" t="t" r="r" b="b"/>
              <a:pathLst>
                <a:path w="1485138" h="1184783">
                  <a:moveTo>
                    <a:pt x="0" y="0"/>
                  </a:moveTo>
                  <a:lnTo>
                    <a:pt x="1485138" y="0"/>
                  </a:lnTo>
                  <a:lnTo>
                    <a:pt x="1485138" y="1184783"/>
                  </a:lnTo>
                  <a:lnTo>
                    <a:pt x="0" y="1184783"/>
                  </a:lnTo>
                  <a:lnTo>
                    <a:pt x="0" y="0"/>
                  </a:lnTo>
                  <a:close/>
                </a:path>
              </a:pathLst>
            </a:custGeom>
            <a:blipFill>
              <a:blip r:embed="rId5"/>
              <a:stretch>
                <a:fillRect t="-11716" r="-3" b="-11718"/>
              </a:stretch>
            </a:blipFill>
          </p:spPr>
        </p:sp>
      </p:grpSp>
      <p:sp>
        <p:nvSpPr>
          <p:cNvPr id="4" name="AutoShape 4"/>
          <p:cNvSpPr/>
          <p:nvPr/>
        </p:nvSpPr>
        <p:spPr>
          <a:xfrm rot="11532">
            <a:off x="336518" y="882650"/>
            <a:ext cx="11356947" cy="0"/>
          </a:xfrm>
          <a:prstGeom prst="line">
            <a:avLst/>
          </a:prstGeom>
          <a:ln w="28575" cap="rnd">
            <a:solidFill>
              <a:srgbClr val="F89D56"/>
            </a:solidFill>
            <a:prstDash val="solid"/>
            <a:headEnd type="none" w="sm" len="sm"/>
            <a:tailEnd type="none" w="sm" len="sm"/>
          </a:ln>
        </p:spPr>
        <p:txBody>
          <a:bodyPr/>
          <a:lstStyle/>
          <a:p>
            <a:endParaRPr lang="tr-TR" sz="800"/>
          </a:p>
        </p:txBody>
      </p:sp>
      <p:sp>
        <p:nvSpPr>
          <p:cNvPr id="5" name="Freeform 5"/>
          <p:cNvSpPr/>
          <p:nvPr/>
        </p:nvSpPr>
        <p:spPr>
          <a:xfrm>
            <a:off x="7577120" y="1732518"/>
            <a:ext cx="1702079" cy="795722"/>
          </a:xfrm>
          <a:custGeom>
            <a:avLst/>
            <a:gdLst/>
            <a:ahLst/>
            <a:cxnLst/>
            <a:rect l="l" t="t" r="r" b="b"/>
            <a:pathLst>
              <a:path w="2553119" h="1193583">
                <a:moveTo>
                  <a:pt x="0" y="0"/>
                </a:moveTo>
                <a:lnTo>
                  <a:pt x="2553119" y="0"/>
                </a:lnTo>
                <a:lnTo>
                  <a:pt x="2553119" y="1193583"/>
                </a:lnTo>
                <a:lnTo>
                  <a:pt x="0" y="119358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sz="800">
              <a:latin typeface="+mj-lt"/>
            </a:endParaRPr>
          </a:p>
        </p:txBody>
      </p:sp>
      <p:sp>
        <p:nvSpPr>
          <p:cNvPr id="6" name="Freeform 6"/>
          <p:cNvSpPr/>
          <p:nvPr/>
        </p:nvSpPr>
        <p:spPr>
          <a:xfrm>
            <a:off x="9950462" y="2151652"/>
            <a:ext cx="1032577" cy="1032577"/>
          </a:xfrm>
          <a:custGeom>
            <a:avLst/>
            <a:gdLst/>
            <a:ahLst/>
            <a:cxnLst/>
            <a:rect l="l" t="t" r="r" b="b"/>
            <a:pathLst>
              <a:path w="1548866" h="1548866">
                <a:moveTo>
                  <a:pt x="0" y="0"/>
                </a:moveTo>
                <a:lnTo>
                  <a:pt x="1548866" y="0"/>
                </a:lnTo>
                <a:lnTo>
                  <a:pt x="1548866" y="1548866"/>
                </a:lnTo>
                <a:lnTo>
                  <a:pt x="0" y="15488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tr-TR" sz="800">
              <a:latin typeface="+mj-lt"/>
            </a:endParaRPr>
          </a:p>
        </p:txBody>
      </p:sp>
      <p:sp>
        <p:nvSpPr>
          <p:cNvPr id="7" name="Freeform 7"/>
          <p:cNvSpPr/>
          <p:nvPr/>
        </p:nvSpPr>
        <p:spPr>
          <a:xfrm>
            <a:off x="7940864" y="3715691"/>
            <a:ext cx="980521" cy="1123807"/>
          </a:xfrm>
          <a:custGeom>
            <a:avLst/>
            <a:gdLst/>
            <a:ahLst/>
            <a:cxnLst/>
            <a:rect l="l" t="t" r="r" b="b"/>
            <a:pathLst>
              <a:path w="1470782" h="1685711">
                <a:moveTo>
                  <a:pt x="0" y="0"/>
                </a:moveTo>
                <a:lnTo>
                  <a:pt x="1470782" y="0"/>
                </a:lnTo>
                <a:lnTo>
                  <a:pt x="1470782" y="1685710"/>
                </a:lnTo>
                <a:lnTo>
                  <a:pt x="0" y="168571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tr-TR" sz="800">
              <a:latin typeface="+mj-lt"/>
            </a:endParaRPr>
          </a:p>
        </p:txBody>
      </p:sp>
      <p:sp>
        <p:nvSpPr>
          <p:cNvPr id="8" name="Freeform 8"/>
          <p:cNvSpPr/>
          <p:nvPr/>
        </p:nvSpPr>
        <p:spPr>
          <a:xfrm>
            <a:off x="9870147" y="4107546"/>
            <a:ext cx="944797" cy="1009129"/>
          </a:xfrm>
          <a:custGeom>
            <a:avLst/>
            <a:gdLst/>
            <a:ahLst/>
            <a:cxnLst/>
            <a:rect l="l" t="t" r="r" b="b"/>
            <a:pathLst>
              <a:path w="1417196" h="1513694">
                <a:moveTo>
                  <a:pt x="0" y="0"/>
                </a:moveTo>
                <a:lnTo>
                  <a:pt x="1417196" y="0"/>
                </a:lnTo>
                <a:lnTo>
                  <a:pt x="1417196" y="1513694"/>
                </a:lnTo>
                <a:lnTo>
                  <a:pt x="0" y="151369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tr-TR" sz="800">
              <a:latin typeface="+mj-lt"/>
            </a:endParaRPr>
          </a:p>
        </p:txBody>
      </p:sp>
      <p:sp>
        <p:nvSpPr>
          <p:cNvPr id="9" name="TextBox 9"/>
          <p:cNvSpPr txBox="1"/>
          <p:nvPr/>
        </p:nvSpPr>
        <p:spPr>
          <a:xfrm>
            <a:off x="685800" y="1073890"/>
            <a:ext cx="6805662" cy="5064271"/>
          </a:xfrm>
          <a:prstGeom prst="rect">
            <a:avLst/>
          </a:prstGeom>
        </p:spPr>
        <p:txBody>
          <a:bodyPr lIns="0" tIns="0" rIns="0" bIns="0" rtlCol="0" anchor="t">
            <a:spAutoFit/>
          </a:bodyPr>
          <a:lstStyle/>
          <a:p>
            <a:pPr marL="342900" indent="-342900">
              <a:lnSpc>
                <a:spcPts val="3960"/>
              </a:lnSpc>
              <a:buFont typeface="Arial" panose="020B0604020202020204" pitchFamily="34" charset="0"/>
              <a:buChar char="•"/>
            </a:pPr>
            <a:r>
              <a:rPr lang="en-US" sz="1859" b="1" dirty="0">
                <a:solidFill>
                  <a:srgbClr val="1E2B51"/>
                </a:solidFill>
                <a:ea typeface="Proxima Nova Bold"/>
                <a:cs typeface="Proxima Nova Bold"/>
                <a:sym typeface="Proxima Nova Bold"/>
              </a:rPr>
              <a:t>Cross-check </a:t>
            </a:r>
            <a:r>
              <a:rPr lang="en-US" sz="1859" b="1" dirty="0" err="1">
                <a:solidFill>
                  <a:srgbClr val="1E2B51"/>
                </a:solidFill>
                <a:ea typeface="Proxima Nova Bold"/>
                <a:cs typeface="Proxima Nova Bold"/>
                <a:sym typeface="Proxima Nova Bold"/>
              </a:rPr>
              <a:t>etmek</a:t>
            </a:r>
            <a:r>
              <a:rPr lang="en-US" sz="1859" b="1" dirty="0">
                <a:solidFill>
                  <a:srgbClr val="1E2B51"/>
                </a:solidFill>
                <a:ea typeface="Proxima Nova Bold"/>
                <a:cs typeface="Proxima Nova Bold"/>
                <a:sym typeface="Proxima Nova Bold"/>
              </a:rPr>
              <a:t>:</a:t>
            </a:r>
            <a:r>
              <a:rPr lang="en-US" sz="1859" dirty="0">
                <a:solidFill>
                  <a:srgbClr val="1E2B51"/>
                </a:solidFill>
                <a:ea typeface="Proxima Nova"/>
                <a:cs typeface="Proxima Nova"/>
                <a:sym typeface="Proxima Nova"/>
              </a:rPr>
              <a:t> </a:t>
            </a:r>
            <a:r>
              <a:rPr lang="en-US" sz="1859" dirty="0" err="1">
                <a:solidFill>
                  <a:srgbClr val="1E2B51"/>
                </a:solidFill>
                <a:ea typeface="Proxima Nova"/>
                <a:cs typeface="Proxima Nova"/>
                <a:sym typeface="Proxima Nova"/>
              </a:rPr>
              <a:t>Karşılaştırmalı</a:t>
            </a:r>
            <a:r>
              <a:rPr lang="en-US" sz="1859" dirty="0">
                <a:solidFill>
                  <a:srgbClr val="1E2B51"/>
                </a:solidFill>
                <a:ea typeface="Proxima Nova"/>
                <a:cs typeface="Proxima Nova"/>
                <a:sym typeface="Proxima Nova"/>
              </a:rPr>
              <a:t> </a:t>
            </a:r>
            <a:r>
              <a:rPr lang="en-US" sz="1859" dirty="0" err="1">
                <a:solidFill>
                  <a:srgbClr val="1E2B51"/>
                </a:solidFill>
                <a:ea typeface="Proxima Nova"/>
                <a:cs typeface="Proxima Nova"/>
                <a:sym typeface="Proxima Nova"/>
              </a:rPr>
              <a:t>kontrol</a:t>
            </a:r>
            <a:r>
              <a:rPr lang="en-US" sz="1859" dirty="0">
                <a:solidFill>
                  <a:srgbClr val="1E2B51"/>
                </a:solidFill>
                <a:ea typeface="Proxima Nova"/>
                <a:cs typeface="Proxima Nova"/>
                <a:sym typeface="Proxima Nova"/>
              </a:rPr>
              <a:t> </a:t>
            </a:r>
            <a:r>
              <a:rPr lang="en-US" sz="1859" dirty="0" err="1">
                <a:solidFill>
                  <a:srgbClr val="1E2B51"/>
                </a:solidFill>
                <a:ea typeface="Proxima Nova"/>
                <a:cs typeface="Proxima Nova"/>
                <a:sym typeface="Proxima Nova"/>
              </a:rPr>
              <a:t>yapmak</a:t>
            </a:r>
            <a:r>
              <a:rPr lang="en-US" sz="1859" dirty="0">
                <a:solidFill>
                  <a:srgbClr val="1E2B51"/>
                </a:solidFill>
                <a:ea typeface="Proxima Nova"/>
                <a:cs typeface="Proxima Nova"/>
                <a:sym typeface="Proxima Nova"/>
              </a:rPr>
              <a:t>.</a:t>
            </a:r>
          </a:p>
          <a:p>
            <a:pPr marL="342900" indent="-342900">
              <a:lnSpc>
                <a:spcPts val="3960"/>
              </a:lnSpc>
              <a:buFont typeface="Arial" panose="020B0604020202020204" pitchFamily="34" charset="0"/>
              <a:buChar char="•"/>
            </a:pPr>
            <a:r>
              <a:rPr lang="en-US" sz="1859" b="1" dirty="0">
                <a:solidFill>
                  <a:srgbClr val="1E2B51"/>
                </a:solidFill>
                <a:ea typeface="Proxima Nova Bold"/>
                <a:cs typeface="Proxima Nova Bold"/>
                <a:sym typeface="Proxima Nova Bold"/>
              </a:rPr>
              <a:t>Align </a:t>
            </a:r>
            <a:r>
              <a:rPr lang="en-US" sz="1859" b="1" dirty="0" err="1">
                <a:solidFill>
                  <a:srgbClr val="1E2B51"/>
                </a:solidFill>
                <a:ea typeface="Proxima Nova Bold"/>
                <a:cs typeface="Proxima Nova Bold"/>
                <a:sym typeface="Proxima Nova Bold"/>
              </a:rPr>
              <a:t>olmak</a:t>
            </a:r>
            <a:r>
              <a:rPr lang="en-US" sz="1859" b="1" dirty="0">
                <a:solidFill>
                  <a:srgbClr val="1E2B51"/>
                </a:solidFill>
                <a:ea typeface="Proxima Nova Bold"/>
                <a:cs typeface="Proxima Nova Bold"/>
                <a:sym typeface="Proxima Nova Bold"/>
              </a:rPr>
              <a:t>:</a:t>
            </a:r>
            <a:r>
              <a:rPr lang="en-US" sz="1859" dirty="0">
                <a:solidFill>
                  <a:srgbClr val="1E2B51"/>
                </a:solidFill>
                <a:ea typeface="Proxima Nova"/>
                <a:cs typeface="Proxima Nova"/>
                <a:sym typeface="Proxima Nova"/>
              </a:rPr>
              <a:t> </a:t>
            </a:r>
            <a:r>
              <a:rPr lang="en-US" sz="1859" dirty="0" err="1">
                <a:solidFill>
                  <a:srgbClr val="1E2B51"/>
                </a:solidFill>
                <a:ea typeface="Proxima Nova"/>
                <a:cs typeface="Proxima Nova"/>
                <a:sym typeface="Proxima Nova"/>
              </a:rPr>
              <a:t>Aynı</a:t>
            </a:r>
            <a:r>
              <a:rPr lang="en-US" sz="1859" dirty="0">
                <a:solidFill>
                  <a:srgbClr val="1E2B51"/>
                </a:solidFill>
                <a:ea typeface="Proxima Nova"/>
                <a:cs typeface="Proxima Nova"/>
                <a:sym typeface="Proxima Nova"/>
              </a:rPr>
              <a:t> </a:t>
            </a:r>
            <a:r>
              <a:rPr lang="en-US" sz="1859" dirty="0" err="1">
                <a:solidFill>
                  <a:srgbClr val="1E2B51"/>
                </a:solidFill>
                <a:ea typeface="Proxima Nova"/>
                <a:cs typeface="Proxima Nova"/>
                <a:sym typeface="Proxima Nova"/>
              </a:rPr>
              <a:t>hedefe</a:t>
            </a:r>
            <a:r>
              <a:rPr lang="en-US" sz="1859" dirty="0">
                <a:solidFill>
                  <a:srgbClr val="1E2B51"/>
                </a:solidFill>
                <a:ea typeface="Proxima Nova"/>
                <a:cs typeface="Proxima Nova"/>
                <a:sym typeface="Proxima Nova"/>
              </a:rPr>
              <a:t> </a:t>
            </a:r>
            <a:r>
              <a:rPr lang="en-US" sz="1859" dirty="0" err="1">
                <a:solidFill>
                  <a:srgbClr val="1E2B51"/>
                </a:solidFill>
                <a:ea typeface="Proxima Nova"/>
                <a:cs typeface="Proxima Nova"/>
                <a:sym typeface="Proxima Nova"/>
              </a:rPr>
              <a:t>yönelik</a:t>
            </a:r>
            <a:r>
              <a:rPr lang="en-US" sz="1859" dirty="0">
                <a:solidFill>
                  <a:srgbClr val="1E2B51"/>
                </a:solidFill>
                <a:ea typeface="Proxima Nova"/>
                <a:cs typeface="Proxima Nova"/>
                <a:sym typeface="Proxima Nova"/>
              </a:rPr>
              <a:t> </a:t>
            </a:r>
            <a:r>
              <a:rPr lang="en-US" sz="1859" dirty="0" err="1">
                <a:solidFill>
                  <a:srgbClr val="1E2B51"/>
                </a:solidFill>
                <a:ea typeface="Proxima Nova"/>
                <a:cs typeface="Proxima Nova"/>
                <a:sym typeface="Proxima Nova"/>
              </a:rPr>
              <a:t>uyum</a:t>
            </a:r>
            <a:r>
              <a:rPr lang="en-US" sz="1859" dirty="0">
                <a:solidFill>
                  <a:srgbClr val="1E2B51"/>
                </a:solidFill>
                <a:ea typeface="Proxima Nova"/>
                <a:cs typeface="Proxima Nova"/>
                <a:sym typeface="Proxima Nova"/>
              </a:rPr>
              <a:t> </a:t>
            </a:r>
            <a:r>
              <a:rPr lang="en-US" sz="1859" dirty="0" err="1">
                <a:solidFill>
                  <a:srgbClr val="1E2B51"/>
                </a:solidFill>
                <a:ea typeface="Proxima Nova"/>
                <a:cs typeface="Proxima Nova"/>
                <a:sym typeface="Proxima Nova"/>
              </a:rPr>
              <a:t>sağlamak</a:t>
            </a:r>
            <a:r>
              <a:rPr lang="en-US" sz="1859" dirty="0">
                <a:solidFill>
                  <a:srgbClr val="1E2B51"/>
                </a:solidFill>
                <a:ea typeface="Proxima Nova"/>
                <a:cs typeface="Proxima Nova"/>
                <a:sym typeface="Proxima Nova"/>
              </a:rPr>
              <a:t>.</a:t>
            </a:r>
          </a:p>
          <a:p>
            <a:pPr marL="342900" indent="-342900">
              <a:lnSpc>
                <a:spcPts val="3960"/>
              </a:lnSpc>
              <a:buFont typeface="Arial" panose="020B0604020202020204" pitchFamily="34" charset="0"/>
              <a:buChar char="•"/>
            </a:pPr>
            <a:r>
              <a:rPr lang="en-US" sz="1859" b="1" dirty="0">
                <a:solidFill>
                  <a:srgbClr val="1E2B51"/>
                </a:solidFill>
                <a:ea typeface="Proxima Nova Bold"/>
                <a:cs typeface="Proxima Nova Bold"/>
                <a:sym typeface="Proxima Nova Bold"/>
              </a:rPr>
              <a:t>Team: </a:t>
            </a:r>
            <a:r>
              <a:rPr lang="en-US" sz="1859" dirty="0" err="1">
                <a:solidFill>
                  <a:srgbClr val="1E2B51"/>
                </a:solidFill>
                <a:ea typeface="Proxima Nova"/>
                <a:cs typeface="Proxima Nova"/>
                <a:sym typeface="Proxima Nova"/>
              </a:rPr>
              <a:t>Ekip</a:t>
            </a:r>
            <a:r>
              <a:rPr lang="en-US" sz="1859" dirty="0">
                <a:solidFill>
                  <a:srgbClr val="1E2B51"/>
                </a:solidFill>
                <a:ea typeface="Proxima Nova"/>
                <a:cs typeface="Proxima Nova"/>
                <a:sym typeface="Proxima Nova"/>
              </a:rPr>
              <a:t> </a:t>
            </a:r>
            <a:r>
              <a:rPr lang="en-US" sz="1859" dirty="0" err="1">
                <a:solidFill>
                  <a:srgbClr val="1E2B51"/>
                </a:solidFill>
                <a:ea typeface="Proxima Nova"/>
                <a:cs typeface="Proxima Nova"/>
                <a:sym typeface="Proxima Nova"/>
              </a:rPr>
              <a:t>veya</a:t>
            </a:r>
            <a:r>
              <a:rPr lang="en-US" sz="1859" dirty="0">
                <a:solidFill>
                  <a:srgbClr val="1E2B51"/>
                </a:solidFill>
                <a:ea typeface="Proxima Nova"/>
                <a:cs typeface="Proxima Nova"/>
                <a:sym typeface="Proxima Nova"/>
              </a:rPr>
              <a:t> </a:t>
            </a:r>
            <a:r>
              <a:rPr lang="en-US" sz="1859" dirty="0" err="1">
                <a:solidFill>
                  <a:srgbClr val="1E2B51"/>
                </a:solidFill>
                <a:ea typeface="Proxima Nova"/>
                <a:cs typeface="Proxima Nova"/>
                <a:sym typeface="Proxima Nova"/>
              </a:rPr>
              <a:t>takım</a:t>
            </a:r>
            <a:r>
              <a:rPr lang="en-US" sz="1859" dirty="0">
                <a:solidFill>
                  <a:srgbClr val="1E2B51"/>
                </a:solidFill>
                <a:ea typeface="Proxima Nova"/>
                <a:cs typeface="Proxima Nova"/>
                <a:sym typeface="Proxima Nova"/>
              </a:rPr>
              <a:t>.</a:t>
            </a:r>
          </a:p>
          <a:p>
            <a:pPr marL="342900" indent="-342900">
              <a:lnSpc>
                <a:spcPts val="3960"/>
              </a:lnSpc>
              <a:buFont typeface="Arial" panose="020B0604020202020204" pitchFamily="34" charset="0"/>
              <a:buChar char="•"/>
            </a:pPr>
            <a:r>
              <a:rPr lang="en-US" sz="1859" b="1" dirty="0">
                <a:solidFill>
                  <a:srgbClr val="1E2B51"/>
                </a:solidFill>
                <a:ea typeface="Proxima Nova Bold"/>
                <a:cs typeface="Proxima Nova Bold"/>
                <a:sym typeface="Proxima Nova Bold"/>
              </a:rPr>
              <a:t>Lead </a:t>
            </a:r>
            <a:r>
              <a:rPr lang="en-US" sz="1859" b="1" dirty="0" err="1">
                <a:solidFill>
                  <a:srgbClr val="1E2B51"/>
                </a:solidFill>
                <a:ea typeface="Proxima Nova Bold"/>
                <a:cs typeface="Proxima Nova Bold"/>
                <a:sym typeface="Proxima Nova Bold"/>
              </a:rPr>
              <a:t>etmek</a:t>
            </a:r>
            <a:r>
              <a:rPr lang="en-US" sz="1859" b="1" dirty="0">
                <a:solidFill>
                  <a:srgbClr val="1E2B51"/>
                </a:solidFill>
                <a:ea typeface="Proxima Nova Bold"/>
                <a:cs typeface="Proxima Nova Bold"/>
                <a:sym typeface="Proxima Nova Bold"/>
              </a:rPr>
              <a:t>:</a:t>
            </a:r>
            <a:r>
              <a:rPr lang="en-US" sz="1859" dirty="0">
                <a:solidFill>
                  <a:srgbClr val="1E2B51"/>
                </a:solidFill>
                <a:ea typeface="Proxima Nova"/>
                <a:cs typeface="Proxima Nova"/>
                <a:sym typeface="Proxima Nova"/>
              </a:rPr>
              <a:t> </a:t>
            </a:r>
            <a:r>
              <a:rPr lang="en-US" sz="1859" dirty="0" err="1">
                <a:solidFill>
                  <a:srgbClr val="1E2B51"/>
                </a:solidFill>
                <a:ea typeface="Proxima Nova"/>
                <a:cs typeface="Proxima Nova"/>
                <a:sym typeface="Proxima Nova"/>
              </a:rPr>
              <a:t>Liderlik</a:t>
            </a:r>
            <a:r>
              <a:rPr lang="en-US" sz="1859" dirty="0">
                <a:solidFill>
                  <a:srgbClr val="1E2B51"/>
                </a:solidFill>
                <a:ea typeface="Proxima Nova"/>
                <a:cs typeface="Proxima Nova"/>
                <a:sym typeface="Proxima Nova"/>
              </a:rPr>
              <a:t> </a:t>
            </a:r>
            <a:r>
              <a:rPr lang="en-US" sz="1859" dirty="0" err="1">
                <a:solidFill>
                  <a:srgbClr val="1E2B51"/>
                </a:solidFill>
                <a:ea typeface="Proxima Nova"/>
                <a:cs typeface="Proxima Nova"/>
                <a:sym typeface="Proxima Nova"/>
              </a:rPr>
              <a:t>etmek</a:t>
            </a:r>
            <a:r>
              <a:rPr lang="en-US" sz="1859" dirty="0">
                <a:solidFill>
                  <a:srgbClr val="1E2B51"/>
                </a:solidFill>
                <a:ea typeface="Proxima Nova"/>
                <a:cs typeface="Proxima Nova"/>
                <a:sym typeface="Proxima Nova"/>
              </a:rPr>
              <a:t> </a:t>
            </a:r>
            <a:r>
              <a:rPr lang="en-US" sz="1859" dirty="0" err="1">
                <a:solidFill>
                  <a:srgbClr val="1E2B51"/>
                </a:solidFill>
                <a:ea typeface="Proxima Nova"/>
                <a:cs typeface="Proxima Nova"/>
                <a:sym typeface="Proxima Nova"/>
              </a:rPr>
              <a:t>veya</a:t>
            </a:r>
            <a:r>
              <a:rPr lang="en-US" sz="1859" dirty="0">
                <a:solidFill>
                  <a:srgbClr val="1E2B51"/>
                </a:solidFill>
                <a:ea typeface="Proxima Nova"/>
                <a:cs typeface="Proxima Nova"/>
                <a:sym typeface="Proxima Nova"/>
              </a:rPr>
              <a:t> </a:t>
            </a:r>
            <a:r>
              <a:rPr lang="en-US" sz="1859" dirty="0" err="1">
                <a:solidFill>
                  <a:srgbClr val="1E2B51"/>
                </a:solidFill>
                <a:ea typeface="Proxima Nova"/>
                <a:cs typeface="Proxima Nova"/>
                <a:sym typeface="Proxima Nova"/>
              </a:rPr>
              <a:t>bir</a:t>
            </a:r>
            <a:r>
              <a:rPr lang="en-US" sz="1859" dirty="0">
                <a:solidFill>
                  <a:srgbClr val="1E2B51"/>
                </a:solidFill>
                <a:ea typeface="Proxima Nova"/>
                <a:cs typeface="Proxima Nova"/>
                <a:sym typeface="Proxima Nova"/>
              </a:rPr>
              <a:t> </a:t>
            </a:r>
            <a:r>
              <a:rPr lang="en-US" sz="1859" dirty="0" err="1">
                <a:solidFill>
                  <a:srgbClr val="1E2B51"/>
                </a:solidFill>
                <a:ea typeface="Proxima Nova"/>
                <a:cs typeface="Proxima Nova"/>
                <a:sym typeface="Proxima Nova"/>
              </a:rPr>
              <a:t>projeyi</a:t>
            </a:r>
            <a:r>
              <a:rPr lang="en-US" sz="1859" dirty="0">
                <a:solidFill>
                  <a:srgbClr val="1E2B51"/>
                </a:solidFill>
                <a:ea typeface="Proxima Nova"/>
                <a:cs typeface="Proxima Nova"/>
                <a:sym typeface="Proxima Nova"/>
              </a:rPr>
              <a:t> </a:t>
            </a:r>
            <a:r>
              <a:rPr lang="en-US" sz="1859" dirty="0" err="1">
                <a:solidFill>
                  <a:srgbClr val="1E2B51"/>
                </a:solidFill>
                <a:ea typeface="Proxima Nova"/>
                <a:cs typeface="Proxima Nova"/>
                <a:sym typeface="Proxima Nova"/>
              </a:rPr>
              <a:t>yönetmek</a:t>
            </a:r>
            <a:r>
              <a:rPr lang="en-US" sz="1859" dirty="0">
                <a:solidFill>
                  <a:srgbClr val="1E2B51"/>
                </a:solidFill>
                <a:ea typeface="Proxima Nova"/>
                <a:cs typeface="Proxima Nova"/>
                <a:sym typeface="Proxima Nova"/>
              </a:rPr>
              <a:t>.</a:t>
            </a:r>
          </a:p>
          <a:p>
            <a:pPr marL="342900" indent="-342900">
              <a:lnSpc>
                <a:spcPts val="3960"/>
              </a:lnSpc>
              <a:buFont typeface="Arial" panose="020B0604020202020204" pitchFamily="34" charset="0"/>
              <a:buChar char="•"/>
            </a:pPr>
            <a:r>
              <a:rPr lang="en-US" sz="1859" b="1" dirty="0">
                <a:solidFill>
                  <a:srgbClr val="1E2B51"/>
                </a:solidFill>
                <a:ea typeface="Proxima Nova Bold"/>
                <a:cs typeface="Proxima Nova Bold"/>
                <a:sym typeface="Proxima Nova Bold"/>
              </a:rPr>
              <a:t>Brainstorm </a:t>
            </a:r>
            <a:r>
              <a:rPr lang="en-US" sz="1859" b="1" dirty="0" err="1">
                <a:solidFill>
                  <a:srgbClr val="1E2B51"/>
                </a:solidFill>
                <a:ea typeface="Proxima Nova Bold"/>
                <a:cs typeface="Proxima Nova Bold"/>
                <a:sym typeface="Proxima Nova Bold"/>
              </a:rPr>
              <a:t>yapmak</a:t>
            </a:r>
            <a:r>
              <a:rPr lang="en-US" sz="1859" b="1" dirty="0">
                <a:solidFill>
                  <a:srgbClr val="1E2B51"/>
                </a:solidFill>
                <a:ea typeface="Proxima Nova Bold"/>
                <a:cs typeface="Proxima Nova Bold"/>
                <a:sym typeface="Proxima Nova Bold"/>
              </a:rPr>
              <a:t>: </a:t>
            </a:r>
            <a:r>
              <a:rPr lang="en-US" sz="1859" dirty="0" err="1">
                <a:solidFill>
                  <a:srgbClr val="1E2B51"/>
                </a:solidFill>
                <a:ea typeface="Proxima Nova"/>
                <a:cs typeface="Proxima Nova"/>
                <a:sym typeface="Proxima Nova"/>
              </a:rPr>
              <a:t>Fikir</a:t>
            </a:r>
            <a:r>
              <a:rPr lang="en-US" sz="1859" dirty="0">
                <a:solidFill>
                  <a:srgbClr val="1E2B51"/>
                </a:solidFill>
                <a:ea typeface="Proxima Nova"/>
                <a:cs typeface="Proxima Nova"/>
                <a:sym typeface="Proxima Nova"/>
              </a:rPr>
              <a:t> </a:t>
            </a:r>
            <a:r>
              <a:rPr lang="en-US" sz="1859" dirty="0" err="1">
                <a:solidFill>
                  <a:srgbClr val="1E2B51"/>
                </a:solidFill>
                <a:ea typeface="Proxima Nova"/>
                <a:cs typeface="Proxima Nova"/>
                <a:sym typeface="Proxima Nova"/>
              </a:rPr>
              <a:t>üretme</a:t>
            </a:r>
            <a:r>
              <a:rPr lang="en-US" sz="1859" dirty="0">
                <a:solidFill>
                  <a:srgbClr val="1E2B51"/>
                </a:solidFill>
                <a:ea typeface="Proxima Nova"/>
                <a:cs typeface="Proxima Nova"/>
                <a:sym typeface="Proxima Nova"/>
              </a:rPr>
              <a:t> </a:t>
            </a:r>
            <a:r>
              <a:rPr lang="en-US" sz="1859" dirty="0" err="1">
                <a:solidFill>
                  <a:srgbClr val="1E2B51"/>
                </a:solidFill>
                <a:ea typeface="Proxima Nova"/>
                <a:cs typeface="Proxima Nova"/>
                <a:sym typeface="Proxima Nova"/>
              </a:rPr>
              <a:t>oturumu</a:t>
            </a:r>
            <a:r>
              <a:rPr lang="en-US" sz="1859" dirty="0">
                <a:solidFill>
                  <a:srgbClr val="1E2B51"/>
                </a:solidFill>
                <a:ea typeface="Proxima Nova"/>
                <a:cs typeface="Proxima Nova"/>
                <a:sym typeface="Proxima Nova"/>
              </a:rPr>
              <a:t> </a:t>
            </a:r>
            <a:r>
              <a:rPr lang="en-US" sz="1859" dirty="0" err="1">
                <a:solidFill>
                  <a:srgbClr val="1E2B51"/>
                </a:solidFill>
                <a:ea typeface="Proxima Nova"/>
                <a:cs typeface="Proxima Nova"/>
                <a:sym typeface="Proxima Nova"/>
              </a:rPr>
              <a:t>yapmak</a:t>
            </a:r>
            <a:r>
              <a:rPr lang="en-US" sz="1859" dirty="0">
                <a:solidFill>
                  <a:srgbClr val="1E2B51"/>
                </a:solidFill>
                <a:ea typeface="Proxima Nova"/>
                <a:cs typeface="Proxima Nova"/>
                <a:sym typeface="Proxima Nova"/>
              </a:rPr>
              <a:t>.</a:t>
            </a:r>
          </a:p>
          <a:p>
            <a:pPr marL="342900" indent="-342900">
              <a:lnSpc>
                <a:spcPts val="3960"/>
              </a:lnSpc>
              <a:buFont typeface="Arial" panose="020B0604020202020204" pitchFamily="34" charset="0"/>
              <a:buChar char="•"/>
            </a:pPr>
            <a:r>
              <a:rPr lang="en-US" sz="1859" b="1" dirty="0" err="1">
                <a:solidFill>
                  <a:srgbClr val="1E2B51"/>
                </a:solidFill>
                <a:ea typeface="Proxima Nova Bold"/>
                <a:cs typeface="Proxima Nova Bold"/>
                <a:sym typeface="Proxima Nova Bold"/>
              </a:rPr>
              <a:t>Focuslanmak</a:t>
            </a:r>
            <a:r>
              <a:rPr lang="en-US" sz="1859" b="1" dirty="0">
                <a:solidFill>
                  <a:srgbClr val="1E2B51"/>
                </a:solidFill>
                <a:ea typeface="Proxima Nova Bold"/>
                <a:cs typeface="Proxima Nova Bold"/>
                <a:sym typeface="Proxima Nova Bold"/>
              </a:rPr>
              <a:t>: </a:t>
            </a:r>
            <a:r>
              <a:rPr lang="en-US" sz="1859" dirty="0">
                <a:solidFill>
                  <a:srgbClr val="1E2B51"/>
                </a:solidFill>
                <a:ea typeface="Proxima Nova"/>
                <a:cs typeface="Proxima Nova"/>
                <a:sym typeface="Proxima Nova"/>
              </a:rPr>
              <a:t>Bir </a:t>
            </a:r>
            <a:r>
              <a:rPr lang="en-US" sz="1859" dirty="0" err="1">
                <a:solidFill>
                  <a:srgbClr val="1E2B51"/>
                </a:solidFill>
                <a:ea typeface="Proxima Nova"/>
                <a:cs typeface="Proxima Nova"/>
                <a:sym typeface="Proxima Nova"/>
              </a:rPr>
              <a:t>konuya</a:t>
            </a:r>
            <a:r>
              <a:rPr lang="en-US" sz="1859" dirty="0">
                <a:solidFill>
                  <a:srgbClr val="1E2B51"/>
                </a:solidFill>
                <a:ea typeface="Proxima Nova"/>
                <a:cs typeface="Proxima Nova"/>
                <a:sym typeface="Proxima Nova"/>
              </a:rPr>
              <a:t> </a:t>
            </a:r>
            <a:r>
              <a:rPr lang="en-US" sz="1859" dirty="0" err="1">
                <a:solidFill>
                  <a:srgbClr val="1E2B51"/>
                </a:solidFill>
                <a:ea typeface="Proxima Nova"/>
                <a:cs typeface="Proxima Nova"/>
                <a:sym typeface="Proxima Nova"/>
              </a:rPr>
              <a:t>odaklanmak</a:t>
            </a:r>
            <a:r>
              <a:rPr lang="en-US" sz="1859" dirty="0">
                <a:solidFill>
                  <a:srgbClr val="1E2B51"/>
                </a:solidFill>
                <a:ea typeface="Proxima Nova"/>
                <a:cs typeface="Proxima Nova"/>
                <a:sym typeface="Proxima Nova"/>
              </a:rPr>
              <a:t>.</a:t>
            </a:r>
          </a:p>
          <a:p>
            <a:pPr marL="342900" indent="-342900">
              <a:lnSpc>
                <a:spcPts val="3960"/>
              </a:lnSpc>
              <a:buFont typeface="Arial" panose="020B0604020202020204" pitchFamily="34" charset="0"/>
              <a:buChar char="•"/>
            </a:pPr>
            <a:r>
              <a:rPr lang="en-US" sz="1859" b="1" dirty="0">
                <a:solidFill>
                  <a:srgbClr val="1E2B51"/>
                </a:solidFill>
                <a:ea typeface="Proxima Nova Bold"/>
                <a:cs typeface="Proxima Nova Bold"/>
                <a:sym typeface="Proxima Nova Bold"/>
              </a:rPr>
              <a:t>Engage </a:t>
            </a:r>
            <a:r>
              <a:rPr lang="en-US" sz="1859" b="1" dirty="0" err="1">
                <a:solidFill>
                  <a:srgbClr val="1E2B51"/>
                </a:solidFill>
                <a:ea typeface="Proxima Nova Bold"/>
                <a:cs typeface="Proxima Nova Bold"/>
                <a:sym typeface="Proxima Nova Bold"/>
              </a:rPr>
              <a:t>olmak</a:t>
            </a:r>
            <a:r>
              <a:rPr lang="en-US" sz="1859" b="1" dirty="0">
                <a:solidFill>
                  <a:srgbClr val="1E2B51"/>
                </a:solidFill>
                <a:ea typeface="Proxima Nova Bold"/>
                <a:cs typeface="Proxima Nova Bold"/>
                <a:sym typeface="Proxima Nova Bold"/>
              </a:rPr>
              <a:t>: </a:t>
            </a:r>
            <a:r>
              <a:rPr lang="en-US" sz="1859" dirty="0">
                <a:solidFill>
                  <a:srgbClr val="1E2B51"/>
                </a:solidFill>
                <a:ea typeface="Proxima Nova"/>
                <a:cs typeface="Proxima Nova"/>
                <a:sym typeface="Proxima Nova"/>
              </a:rPr>
              <a:t>Dahil </a:t>
            </a:r>
            <a:r>
              <a:rPr lang="en-US" sz="1859" dirty="0" err="1">
                <a:solidFill>
                  <a:srgbClr val="1E2B51"/>
                </a:solidFill>
                <a:ea typeface="Proxima Nova"/>
                <a:cs typeface="Proxima Nova"/>
                <a:sym typeface="Proxima Nova"/>
              </a:rPr>
              <a:t>olmak</a:t>
            </a:r>
            <a:r>
              <a:rPr lang="en-US" sz="1859" dirty="0">
                <a:solidFill>
                  <a:srgbClr val="1E2B51"/>
                </a:solidFill>
                <a:ea typeface="Proxima Nova"/>
                <a:cs typeface="Proxima Nova"/>
                <a:sym typeface="Proxima Nova"/>
              </a:rPr>
              <a:t> </a:t>
            </a:r>
            <a:r>
              <a:rPr lang="en-US" sz="1859" dirty="0" err="1">
                <a:solidFill>
                  <a:srgbClr val="1E2B51"/>
                </a:solidFill>
                <a:ea typeface="Proxima Nova"/>
                <a:cs typeface="Proxima Nova"/>
                <a:sym typeface="Proxima Nova"/>
              </a:rPr>
              <a:t>veya</a:t>
            </a:r>
            <a:r>
              <a:rPr lang="en-US" sz="1859" dirty="0">
                <a:solidFill>
                  <a:srgbClr val="1E2B51"/>
                </a:solidFill>
                <a:ea typeface="Proxima Nova"/>
                <a:cs typeface="Proxima Nova"/>
                <a:sym typeface="Proxima Nova"/>
              </a:rPr>
              <a:t> </a:t>
            </a:r>
            <a:r>
              <a:rPr lang="en-US" sz="1859" dirty="0" err="1">
                <a:solidFill>
                  <a:srgbClr val="1E2B51"/>
                </a:solidFill>
                <a:ea typeface="Proxima Nova"/>
                <a:cs typeface="Proxima Nova"/>
                <a:sym typeface="Proxima Nova"/>
              </a:rPr>
              <a:t>katılım</a:t>
            </a:r>
            <a:r>
              <a:rPr lang="en-US" sz="1859" dirty="0">
                <a:solidFill>
                  <a:srgbClr val="1E2B51"/>
                </a:solidFill>
                <a:ea typeface="Proxima Nova"/>
                <a:cs typeface="Proxima Nova"/>
                <a:sym typeface="Proxima Nova"/>
              </a:rPr>
              <a:t> </a:t>
            </a:r>
            <a:r>
              <a:rPr lang="en-US" sz="1859" dirty="0" err="1">
                <a:solidFill>
                  <a:srgbClr val="1E2B51"/>
                </a:solidFill>
                <a:ea typeface="Proxima Nova"/>
                <a:cs typeface="Proxima Nova"/>
                <a:sym typeface="Proxima Nova"/>
              </a:rPr>
              <a:t>sağlamak</a:t>
            </a:r>
            <a:r>
              <a:rPr lang="en-US" sz="1859" dirty="0">
                <a:solidFill>
                  <a:srgbClr val="1E2B51"/>
                </a:solidFill>
                <a:ea typeface="Proxima Nova"/>
                <a:cs typeface="Proxima Nova"/>
                <a:sym typeface="Proxima Nova"/>
              </a:rPr>
              <a:t>.</a:t>
            </a:r>
          </a:p>
          <a:p>
            <a:pPr marL="342900" indent="-342900">
              <a:lnSpc>
                <a:spcPts val="3960"/>
              </a:lnSpc>
              <a:buFont typeface="Arial" panose="020B0604020202020204" pitchFamily="34" charset="0"/>
              <a:buChar char="•"/>
            </a:pPr>
            <a:r>
              <a:rPr lang="en-US" sz="1859" b="1" dirty="0">
                <a:solidFill>
                  <a:srgbClr val="1E2B51"/>
                </a:solidFill>
                <a:ea typeface="Proxima Nova Bold"/>
                <a:cs typeface="Proxima Nova Bold"/>
                <a:sym typeface="Proxima Nova Bold"/>
              </a:rPr>
              <a:t>Assign </a:t>
            </a:r>
            <a:r>
              <a:rPr lang="en-US" sz="1859" b="1" dirty="0" err="1">
                <a:solidFill>
                  <a:srgbClr val="1E2B51"/>
                </a:solidFill>
                <a:ea typeface="Proxima Nova Bold"/>
                <a:cs typeface="Proxima Nova Bold"/>
                <a:sym typeface="Proxima Nova Bold"/>
              </a:rPr>
              <a:t>etmek</a:t>
            </a:r>
            <a:r>
              <a:rPr lang="en-US" sz="1859" b="1" dirty="0">
                <a:solidFill>
                  <a:srgbClr val="1E2B51"/>
                </a:solidFill>
                <a:ea typeface="Proxima Nova Bold"/>
                <a:cs typeface="Proxima Nova Bold"/>
                <a:sym typeface="Proxima Nova Bold"/>
              </a:rPr>
              <a:t>: </a:t>
            </a:r>
            <a:r>
              <a:rPr lang="en-US" sz="1859" dirty="0">
                <a:solidFill>
                  <a:srgbClr val="1E2B51"/>
                </a:solidFill>
                <a:ea typeface="Proxima Nova"/>
                <a:cs typeface="Proxima Nova"/>
                <a:sym typeface="Proxima Nova"/>
              </a:rPr>
              <a:t>Bir </a:t>
            </a:r>
            <a:r>
              <a:rPr lang="en-US" sz="1859" dirty="0" err="1">
                <a:solidFill>
                  <a:srgbClr val="1E2B51"/>
                </a:solidFill>
                <a:ea typeface="Proxima Nova"/>
                <a:cs typeface="Proxima Nova"/>
                <a:sym typeface="Proxima Nova"/>
              </a:rPr>
              <a:t>görevi</a:t>
            </a:r>
            <a:r>
              <a:rPr lang="en-US" sz="1859" dirty="0">
                <a:solidFill>
                  <a:srgbClr val="1E2B51"/>
                </a:solidFill>
                <a:ea typeface="Proxima Nova"/>
                <a:cs typeface="Proxima Nova"/>
                <a:sym typeface="Proxima Nova"/>
              </a:rPr>
              <a:t> </a:t>
            </a:r>
            <a:r>
              <a:rPr lang="en-US" sz="1859" dirty="0" err="1">
                <a:solidFill>
                  <a:srgbClr val="1E2B51"/>
                </a:solidFill>
                <a:ea typeface="Proxima Nova"/>
                <a:cs typeface="Proxima Nova"/>
                <a:sym typeface="Proxima Nova"/>
              </a:rPr>
              <a:t>birine</a:t>
            </a:r>
            <a:r>
              <a:rPr lang="en-US" sz="1859" dirty="0">
                <a:solidFill>
                  <a:srgbClr val="1E2B51"/>
                </a:solidFill>
                <a:ea typeface="Proxima Nova"/>
                <a:cs typeface="Proxima Nova"/>
                <a:sym typeface="Proxima Nova"/>
              </a:rPr>
              <a:t> </a:t>
            </a:r>
            <a:r>
              <a:rPr lang="en-US" sz="1859" dirty="0" err="1">
                <a:solidFill>
                  <a:srgbClr val="1E2B51"/>
                </a:solidFill>
                <a:ea typeface="Proxima Nova"/>
                <a:cs typeface="Proxima Nova"/>
                <a:sym typeface="Proxima Nova"/>
              </a:rPr>
              <a:t>atamak</a:t>
            </a:r>
            <a:r>
              <a:rPr lang="en-US" sz="1859" dirty="0">
                <a:solidFill>
                  <a:srgbClr val="1E2B51"/>
                </a:solidFill>
                <a:ea typeface="Proxima Nova"/>
                <a:cs typeface="Proxima Nova"/>
                <a:sym typeface="Proxima Nova"/>
              </a:rPr>
              <a:t>.</a:t>
            </a:r>
          </a:p>
          <a:p>
            <a:pPr marL="342900" indent="-342900">
              <a:lnSpc>
                <a:spcPts val="3960"/>
              </a:lnSpc>
              <a:buFont typeface="Arial" panose="020B0604020202020204" pitchFamily="34" charset="0"/>
              <a:buChar char="•"/>
            </a:pPr>
            <a:r>
              <a:rPr lang="en-US" sz="1859" b="1" dirty="0">
                <a:solidFill>
                  <a:srgbClr val="1E2B51"/>
                </a:solidFill>
                <a:ea typeface="Proxima Nova Bold"/>
                <a:cs typeface="Proxima Nova Bold"/>
                <a:sym typeface="Proxima Nova Bold"/>
              </a:rPr>
              <a:t>Delegate </a:t>
            </a:r>
            <a:r>
              <a:rPr lang="en-US" sz="1859" b="1" dirty="0" err="1">
                <a:solidFill>
                  <a:srgbClr val="1E2B51"/>
                </a:solidFill>
                <a:ea typeface="Proxima Nova Bold"/>
                <a:cs typeface="Proxima Nova Bold"/>
                <a:sym typeface="Proxima Nova Bold"/>
              </a:rPr>
              <a:t>etmek</a:t>
            </a:r>
            <a:r>
              <a:rPr lang="en-US" sz="1859" b="1" dirty="0">
                <a:solidFill>
                  <a:srgbClr val="1E2B51"/>
                </a:solidFill>
                <a:ea typeface="Proxima Nova Bold"/>
                <a:cs typeface="Proxima Nova Bold"/>
                <a:sym typeface="Proxima Nova Bold"/>
              </a:rPr>
              <a:t>:</a:t>
            </a:r>
            <a:r>
              <a:rPr lang="en-US" sz="1859" dirty="0">
                <a:solidFill>
                  <a:srgbClr val="1E2B51"/>
                </a:solidFill>
                <a:ea typeface="Proxima Nova"/>
                <a:cs typeface="Proxima Nova"/>
                <a:sym typeface="Proxima Nova"/>
              </a:rPr>
              <a:t> </a:t>
            </a:r>
            <a:r>
              <a:rPr lang="en-US" sz="1859" dirty="0" err="1">
                <a:solidFill>
                  <a:srgbClr val="1E2B51"/>
                </a:solidFill>
                <a:ea typeface="Proxima Nova"/>
                <a:cs typeface="Proxima Nova"/>
                <a:sym typeface="Proxima Nova"/>
              </a:rPr>
              <a:t>Görev</a:t>
            </a:r>
            <a:r>
              <a:rPr lang="en-US" sz="1859" dirty="0">
                <a:solidFill>
                  <a:srgbClr val="1E2B51"/>
                </a:solidFill>
                <a:ea typeface="Proxima Nova"/>
                <a:cs typeface="Proxima Nova"/>
                <a:sym typeface="Proxima Nova"/>
              </a:rPr>
              <a:t> </a:t>
            </a:r>
            <a:r>
              <a:rPr lang="en-US" sz="1859" dirty="0" err="1">
                <a:solidFill>
                  <a:srgbClr val="1E2B51"/>
                </a:solidFill>
                <a:ea typeface="Proxima Nova"/>
                <a:cs typeface="Proxima Nova"/>
                <a:sym typeface="Proxima Nova"/>
              </a:rPr>
              <a:t>veya</a:t>
            </a:r>
            <a:r>
              <a:rPr lang="en-US" sz="1859" dirty="0">
                <a:solidFill>
                  <a:srgbClr val="1E2B51"/>
                </a:solidFill>
                <a:ea typeface="Proxima Nova"/>
                <a:cs typeface="Proxima Nova"/>
                <a:sym typeface="Proxima Nova"/>
              </a:rPr>
              <a:t> </a:t>
            </a:r>
            <a:r>
              <a:rPr lang="en-US" sz="1859" dirty="0" err="1">
                <a:solidFill>
                  <a:srgbClr val="1E2B51"/>
                </a:solidFill>
                <a:ea typeface="Proxima Nova"/>
                <a:cs typeface="Proxima Nova"/>
                <a:sym typeface="Proxima Nova"/>
              </a:rPr>
              <a:t>yetki</a:t>
            </a:r>
            <a:r>
              <a:rPr lang="en-US" sz="1859" dirty="0">
                <a:solidFill>
                  <a:srgbClr val="1E2B51"/>
                </a:solidFill>
                <a:ea typeface="Proxima Nova"/>
                <a:cs typeface="Proxima Nova"/>
                <a:sym typeface="Proxima Nova"/>
              </a:rPr>
              <a:t> </a:t>
            </a:r>
            <a:r>
              <a:rPr lang="en-US" sz="1859" dirty="0" err="1">
                <a:solidFill>
                  <a:srgbClr val="1E2B51"/>
                </a:solidFill>
                <a:ea typeface="Proxima Nova"/>
                <a:cs typeface="Proxima Nova"/>
                <a:sym typeface="Proxima Nova"/>
              </a:rPr>
              <a:t>devretmek</a:t>
            </a:r>
            <a:r>
              <a:rPr lang="en-US" sz="1859" dirty="0">
                <a:solidFill>
                  <a:srgbClr val="1E2B51"/>
                </a:solidFill>
                <a:ea typeface="Proxima Nova"/>
                <a:cs typeface="Proxima Nova"/>
                <a:sym typeface="Proxima Nova"/>
              </a:rPr>
              <a:t>.</a:t>
            </a:r>
          </a:p>
          <a:p>
            <a:pPr marL="342900" indent="-342900">
              <a:lnSpc>
                <a:spcPts val="3960"/>
              </a:lnSpc>
              <a:buFont typeface="Arial" panose="020B0604020202020204" pitchFamily="34" charset="0"/>
              <a:buChar char="•"/>
            </a:pPr>
            <a:r>
              <a:rPr lang="en-US" sz="1859" b="1" dirty="0">
                <a:solidFill>
                  <a:srgbClr val="1E2B51"/>
                </a:solidFill>
                <a:ea typeface="Proxima Nova Bold"/>
                <a:cs typeface="Proxima Nova Bold"/>
                <a:sym typeface="Proxima Nova Bold"/>
              </a:rPr>
              <a:t>Push </a:t>
            </a:r>
            <a:r>
              <a:rPr lang="en-US" sz="1859" b="1" dirty="0" err="1">
                <a:solidFill>
                  <a:srgbClr val="1E2B51"/>
                </a:solidFill>
                <a:ea typeface="Proxima Nova Bold"/>
                <a:cs typeface="Proxima Nova Bold"/>
                <a:sym typeface="Proxima Nova Bold"/>
              </a:rPr>
              <a:t>etmek</a:t>
            </a:r>
            <a:r>
              <a:rPr lang="en-US" sz="1859" b="1" dirty="0">
                <a:solidFill>
                  <a:srgbClr val="1E2B51"/>
                </a:solidFill>
                <a:ea typeface="Proxima Nova Bold"/>
                <a:cs typeface="Proxima Nova Bold"/>
                <a:sym typeface="Proxima Nova Bold"/>
              </a:rPr>
              <a:t>/</a:t>
            </a:r>
            <a:r>
              <a:rPr lang="en-US" sz="1859" b="1" dirty="0" err="1">
                <a:solidFill>
                  <a:srgbClr val="1E2B51"/>
                </a:solidFill>
                <a:ea typeface="Proxima Nova Bold"/>
                <a:cs typeface="Proxima Nova Bold"/>
                <a:sym typeface="Proxima Nova Bold"/>
              </a:rPr>
              <a:t>Pushlamak</a:t>
            </a:r>
            <a:r>
              <a:rPr lang="en-US" sz="1859" b="1" dirty="0">
                <a:solidFill>
                  <a:srgbClr val="1E2B51"/>
                </a:solidFill>
                <a:ea typeface="Proxima Nova Bold"/>
                <a:cs typeface="Proxima Nova Bold"/>
                <a:sym typeface="Proxima Nova Bold"/>
              </a:rPr>
              <a:t>: </a:t>
            </a:r>
            <a:r>
              <a:rPr lang="en-US" sz="1859" dirty="0" err="1">
                <a:solidFill>
                  <a:srgbClr val="1E2B51"/>
                </a:solidFill>
                <a:ea typeface="Proxima Nova"/>
                <a:cs typeface="Proxima Nova"/>
                <a:sym typeface="Proxima Nova"/>
              </a:rPr>
              <a:t>Süreci</a:t>
            </a:r>
            <a:r>
              <a:rPr lang="en-US" sz="1859" dirty="0">
                <a:solidFill>
                  <a:srgbClr val="1E2B51"/>
                </a:solidFill>
                <a:ea typeface="Proxima Nova"/>
                <a:cs typeface="Proxima Nova"/>
                <a:sym typeface="Proxima Nova"/>
              </a:rPr>
              <a:t> </a:t>
            </a:r>
            <a:r>
              <a:rPr lang="en-US" sz="1859" dirty="0" err="1">
                <a:solidFill>
                  <a:srgbClr val="1E2B51"/>
                </a:solidFill>
                <a:ea typeface="Proxima Nova"/>
                <a:cs typeface="Proxima Nova"/>
                <a:sym typeface="Proxima Nova"/>
              </a:rPr>
              <a:t>hızlandırmak</a:t>
            </a:r>
            <a:r>
              <a:rPr lang="en-US" sz="1859" dirty="0">
                <a:solidFill>
                  <a:srgbClr val="1E2B51"/>
                </a:solidFill>
                <a:ea typeface="Proxima Nova"/>
                <a:cs typeface="Proxima Nova"/>
                <a:sym typeface="Proxima Nova"/>
              </a:rPr>
              <a:t> </a:t>
            </a:r>
            <a:r>
              <a:rPr lang="en-US" sz="1859" dirty="0" err="1">
                <a:solidFill>
                  <a:srgbClr val="1E2B51"/>
                </a:solidFill>
                <a:ea typeface="Proxima Nova"/>
                <a:cs typeface="Proxima Nova"/>
                <a:sym typeface="Proxima Nova"/>
              </a:rPr>
              <a:t>için</a:t>
            </a:r>
            <a:r>
              <a:rPr lang="en-US" sz="1859" dirty="0">
                <a:solidFill>
                  <a:srgbClr val="1E2B51"/>
                </a:solidFill>
                <a:ea typeface="Proxima Nova"/>
                <a:cs typeface="Proxima Nova"/>
                <a:sym typeface="Proxima Nova"/>
              </a:rPr>
              <a:t> </a:t>
            </a:r>
            <a:r>
              <a:rPr lang="en-US" sz="1859" dirty="0" err="1">
                <a:solidFill>
                  <a:srgbClr val="1E2B51"/>
                </a:solidFill>
                <a:ea typeface="Proxima Nova"/>
                <a:cs typeface="Proxima Nova"/>
                <a:sym typeface="Proxima Nova"/>
              </a:rPr>
              <a:t>baskı</a:t>
            </a:r>
            <a:r>
              <a:rPr lang="en-US" sz="1859" dirty="0">
                <a:solidFill>
                  <a:srgbClr val="1E2B51"/>
                </a:solidFill>
                <a:ea typeface="Proxima Nova"/>
                <a:cs typeface="Proxima Nova"/>
                <a:sym typeface="Proxima Nova"/>
              </a:rPr>
              <a:t> </a:t>
            </a:r>
            <a:r>
              <a:rPr lang="en-US" sz="1859" dirty="0" err="1">
                <a:solidFill>
                  <a:srgbClr val="1E2B51"/>
                </a:solidFill>
                <a:ea typeface="Proxima Nova"/>
                <a:cs typeface="Proxima Nova"/>
                <a:sym typeface="Proxima Nova"/>
              </a:rPr>
              <a:t>yapmak</a:t>
            </a:r>
            <a:r>
              <a:rPr lang="en-US" sz="1859" dirty="0">
                <a:solidFill>
                  <a:srgbClr val="1E2B51"/>
                </a:solidFill>
                <a:ea typeface="Proxima Nova"/>
                <a:cs typeface="Proxima Nova"/>
                <a:sym typeface="Proxima Nova"/>
              </a:rPr>
              <a:t>.</a:t>
            </a:r>
          </a:p>
        </p:txBody>
      </p:sp>
      <p:sp>
        <p:nvSpPr>
          <p:cNvPr id="11" name="TextBox 11"/>
          <p:cNvSpPr txBox="1"/>
          <p:nvPr/>
        </p:nvSpPr>
        <p:spPr>
          <a:xfrm>
            <a:off x="336549" y="390870"/>
            <a:ext cx="11196883" cy="358431"/>
          </a:xfrm>
          <a:prstGeom prst="rect">
            <a:avLst/>
          </a:prstGeom>
        </p:spPr>
        <p:txBody>
          <a:bodyPr lIns="0" tIns="0" rIns="0" bIns="0" rtlCol="0" anchor="t">
            <a:spAutoFit/>
          </a:bodyPr>
          <a:lstStyle/>
          <a:p>
            <a:pPr>
              <a:lnSpc>
                <a:spcPts val="2640"/>
              </a:lnSpc>
            </a:pPr>
            <a:r>
              <a:rPr lang="en-US" sz="3200" b="1" dirty="0" err="1">
                <a:solidFill>
                  <a:srgbClr val="0C1B3A"/>
                </a:solidFill>
                <a:latin typeface="+mj-lt"/>
                <a:ea typeface="Proxima Nova Bold"/>
                <a:cs typeface="Proxima Nova Bold"/>
                <a:sym typeface="Proxima Nova Bold"/>
              </a:rPr>
              <a:t>Ekip</a:t>
            </a:r>
            <a:r>
              <a:rPr lang="en-US" sz="3200" b="1" dirty="0">
                <a:solidFill>
                  <a:srgbClr val="0C1B3A"/>
                </a:solidFill>
                <a:latin typeface="+mj-lt"/>
                <a:ea typeface="Proxima Nova Bold"/>
                <a:cs typeface="Proxima Nova Bold"/>
                <a:sym typeface="Proxima Nova Bold"/>
              </a:rPr>
              <a:t> </a:t>
            </a:r>
            <a:r>
              <a:rPr lang="en-US" sz="3200" b="1" dirty="0" err="1">
                <a:solidFill>
                  <a:srgbClr val="0C1B3A"/>
                </a:solidFill>
                <a:latin typeface="+mj-lt"/>
                <a:ea typeface="Proxima Nova Bold"/>
                <a:cs typeface="Proxima Nova Bold"/>
                <a:sym typeface="Proxima Nova Bold"/>
              </a:rPr>
              <a:t>Çalışması</a:t>
            </a:r>
            <a:r>
              <a:rPr lang="en-US" sz="3200" b="1" dirty="0">
                <a:solidFill>
                  <a:srgbClr val="0C1B3A"/>
                </a:solidFill>
                <a:latin typeface="+mj-lt"/>
                <a:ea typeface="Proxima Nova Bold"/>
                <a:cs typeface="Proxima Nova Bold"/>
                <a:sym typeface="Proxima Nova Bold"/>
              </a:rPr>
              <a:t> </a:t>
            </a:r>
            <a:r>
              <a:rPr lang="en-US" sz="3200" b="1" dirty="0" err="1">
                <a:solidFill>
                  <a:srgbClr val="0C1B3A"/>
                </a:solidFill>
                <a:latin typeface="+mj-lt"/>
                <a:ea typeface="Proxima Nova Bold"/>
                <a:cs typeface="Proxima Nova Bold"/>
                <a:sym typeface="Proxima Nova Bold"/>
              </a:rPr>
              <a:t>ve</a:t>
            </a:r>
            <a:r>
              <a:rPr lang="en-US" sz="3200" b="1" dirty="0">
                <a:solidFill>
                  <a:srgbClr val="0C1B3A"/>
                </a:solidFill>
                <a:latin typeface="+mj-lt"/>
                <a:ea typeface="Proxima Nova Bold"/>
                <a:cs typeface="Proxima Nova Bold"/>
                <a:sym typeface="Proxima Nova Bold"/>
              </a:rPr>
              <a:t> </a:t>
            </a:r>
            <a:r>
              <a:rPr lang="en-US" sz="3200" b="1" dirty="0" err="1">
                <a:solidFill>
                  <a:srgbClr val="0C1B3A"/>
                </a:solidFill>
                <a:latin typeface="+mj-lt"/>
                <a:ea typeface="Proxima Nova Bold"/>
                <a:cs typeface="Proxima Nova Bold"/>
                <a:sym typeface="Proxima Nova Bold"/>
              </a:rPr>
              <a:t>İşbirliği</a:t>
            </a:r>
            <a:r>
              <a:rPr lang="en-US" sz="3200" b="1" dirty="0">
                <a:solidFill>
                  <a:srgbClr val="0C1B3A"/>
                </a:solidFill>
                <a:latin typeface="+mj-lt"/>
                <a:ea typeface="Proxima Nova Bold"/>
                <a:cs typeface="Proxima Nova Bold"/>
                <a:sym typeface="Proxima Nova Bold"/>
              </a:rPr>
              <a:t> </a:t>
            </a:r>
            <a:r>
              <a:rPr lang="en-US" sz="3200" b="1" dirty="0" err="1">
                <a:solidFill>
                  <a:srgbClr val="0C1B3A"/>
                </a:solidFill>
                <a:latin typeface="+mj-lt"/>
                <a:ea typeface="Proxima Nova Bold"/>
                <a:cs typeface="Proxima Nova Bold"/>
                <a:sym typeface="Proxima Nova Bold"/>
              </a:rPr>
              <a:t>Terimleri</a:t>
            </a:r>
            <a:endParaRPr lang="en-US" sz="3200" b="1" dirty="0">
              <a:solidFill>
                <a:srgbClr val="0C1B3A"/>
              </a:solidFill>
              <a:latin typeface="+mj-lt"/>
              <a:ea typeface="Proxima Nova Bold"/>
              <a:cs typeface="Proxima Nova Bold"/>
              <a:sym typeface="Proxima Nova Bold"/>
            </a:endParaRPr>
          </a:p>
        </p:txBody>
      </p:sp>
      <p:sp>
        <p:nvSpPr>
          <p:cNvPr id="12" name="TextBox 12"/>
          <p:cNvSpPr txBox="1"/>
          <p:nvPr/>
        </p:nvSpPr>
        <p:spPr>
          <a:xfrm>
            <a:off x="7885116" y="2674290"/>
            <a:ext cx="1032577" cy="230832"/>
          </a:xfrm>
          <a:prstGeom prst="rect">
            <a:avLst/>
          </a:prstGeom>
        </p:spPr>
        <p:txBody>
          <a:bodyPr wrap="square" lIns="0" tIns="0" rIns="0" bIns="0" rtlCol="0" anchor="t">
            <a:spAutoFit/>
          </a:bodyPr>
          <a:lstStyle/>
          <a:p>
            <a:pPr algn="ctr">
              <a:lnSpc>
                <a:spcPts val="1839"/>
              </a:lnSpc>
              <a:spcBef>
                <a:spcPct val="0"/>
              </a:spcBef>
            </a:pPr>
            <a:r>
              <a:rPr lang="en-US" sz="1533" b="1" dirty="0">
                <a:solidFill>
                  <a:srgbClr val="0C1B3A"/>
                </a:solidFill>
                <a:latin typeface="+mj-lt"/>
                <a:ea typeface="Proxima Nova Bold"/>
                <a:cs typeface="Proxima Nova Bold"/>
                <a:sym typeface="Proxima Nova Bold"/>
              </a:rPr>
              <a:t>Brainstorm</a:t>
            </a:r>
          </a:p>
        </p:txBody>
      </p:sp>
      <p:sp>
        <p:nvSpPr>
          <p:cNvPr id="13" name="TextBox 13"/>
          <p:cNvSpPr txBox="1"/>
          <p:nvPr/>
        </p:nvSpPr>
        <p:spPr>
          <a:xfrm>
            <a:off x="9718265" y="3258796"/>
            <a:ext cx="1200311" cy="230832"/>
          </a:xfrm>
          <a:prstGeom prst="rect">
            <a:avLst/>
          </a:prstGeom>
        </p:spPr>
        <p:txBody>
          <a:bodyPr wrap="square" lIns="0" tIns="0" rIns="0" bIns="0" rtlCol="0" anchor="t">
            <a:spAutoFit/>
          </a:bodyPr>
          <a:lstStyle/>
          <a:p>
            <a:pPr algn="ctr">
              <a:lnSpc>
                <a:spcPts val="1839"/>
              </a:lnSpc>
              <a:spcBef>
                <a:spcPct val="0"/>
              </a:spcBef>
            </a:pPr>
            <a:r>
              <a:rPr lang="en-US" sz="1533" b="1" dirty="0" err="1">
                <a:solidFill>
                  <a:srgbClr val="0C1B3A"/>
                </a:solidFill>
                <a:latin typeface="+mj-lt"/>
                <a:ea typeface="Proxima Nova Bold"/>
                <a:cs typeface="Proxima Nova Bold"/>
                <a:sym typeface="Proxima Nova Bold"/>
              </a:rPr>
              <a:t>Focuslanmak</a:t>
            </a:r>
            <a:endParaRPr lang="en-US" sz="1533" b="1" dirty="0">
              <a:solidFill>
                <a:srgbClr val="0C1B3A"/>
              </a:solidFill>
              <a:latin typeface="+mj-lt"/>
              <a:ea typeface="Proxima Nova Bold"/>
              <a:cs typeface="Proxima Nova Bold"/>
              <a:sym typeface="Proxima Nova Bold"/>
            </a:endParaRPr>
          </a:p>
        </p:txBody>
      </p:sp>
      <p:sp>
        <p:nvSpPr>
          <p:cNvPr id="14" name="TextBox 14"/>
          <p:cNvSpPr txBox="1"/>
          <p:nvPr/>
        </p:nvSpPr>
        <p:spPr>
          <a:xfrm>
            <a:off x="7801246" y="5002375"/>
            <a:ext cx="1253827" cy="230832"/>
          </a:xfrm>
          <a:prstGeom prst="rect">
            <a:avLst/>
          </a:prstGeom>
        </p:spPr>
        <p:txBody>
          <a:bodyPr lIns="0" tIns="0" rIns="0" bIns="0" rtlCol="0" anchor="t">
            <a:spAutoFit/>
          </a:bodyPr>
          <a:lstStyle/>
          <a:p>
            <a:pPr algn="ctr">
              <a:lnSpc>
                <a:spcPts val="1839"/>
              </a:lnSpc>
              <a:spcBef>
                <a:spcPct val="0"/>
              </a:spcBef>
            </a:pPr>
            <a:r>
              <a:rPr lang="en-US" sz="1533" b="1">
                <a:solidFill>
                  <a:srgbClr val="0C1B3A"/>
                </a:solidFill>
                <a:latin typeface="+mj-lt"/>
                <a:ea typeface="Proxima Nova Bold"/>
                <a:cs typeface="Proxima Nova Bold"/>
                <a:sym typeface="Proxima Nova Bold"/>
              </a:rPr>
              <a:t>Engage olmak</a:t>
            </a:r>
          </a:p>
        </p:txBody>
      </p:sp>
      <p:sp>
        <p:nvSpPr>
          <p:cNvPr id="15" name="TextBox 15"/>
          <p:cNvSpPr txBox="1"/>
          <p:nvPr/>
        </p:nvSpPr>
        <p:spPr>
          <a:xfrm>
            <a:off x="9821103" y="5230975"/>
            <a:ext cx="1042884" cy="230832"/>
          </a:xfrm>
          <a:prstGeom prst="rect">
            <a:avLst/>
          </a:prstGeom>
        </p:spPr>
        <p:txBody>
          <a:bodyPr wrap="square" lIns="0" tIns="0" rIns="0" bIns="0" rtlCol="0" anchor="t">
            <a:spAutoFit/>
          </a:bodyPr>
          <a:lstStyle/>
          <a:p>
            <a:pPr algn="ctr">
              <a:lnSpc>
                <a:spcPts val="1839"/>
              </a:lnSpc>
              <a:spcBef>
                <a:spcPct val="0"/>
              </a:spcBef>
            </a:pPr>
            <a:r>
              <a:rPr lang="en-US" sz="1533" b="1" dirty="0" err="1">
                <a:solidFill>
                  <a:srgbClr val="0C1B3A"/>
                </a:solidFill>
                <a:latin typeface="+mj-lt"/>
                <a:ea typeface="Proxima Nova Bold"/>
                <a:cs typeface="Proxima Nova Bold"/>
                <a:sym typeface="Proxima Nova Bold"/>
              </a:rPr>
              <a:t>Pushlamak</a:t>
            </a:r>
            <a:endParaRPr lang="en-US" sz="1533" b="1" dirty="0">
              <a:solidFill>
                <a:srgbClr val="0C1B3A"/>
              </a:solidFill>
              <a:latin typeface="+mj-lt"/>
              <a:ea typeface="Proxima Nova Bold"/>
              <a:cs typeface="Proxima Nova Bold"/>
              <a:sym typeface="Proxima Nova 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996C3BA1-D3C2-C3B6-1D30-CA321F62631E}"/>
              </a:ext>
            </a:extLst>
          </p:cNvPr>
          <p:cNvGraphicFramePr>
            <a:graphicFrameLocks noChangeAspect="1"/>
          </p:cNvGraphicFramePr>
          <p:nvPr>
            <p:custDataLst>
              <p:tags r:id="rId1"/>
            </p:custDataLst>
            <p:extLst>
              <p:ext uri="{D42A27DB-BD31-4B8C-83A1-F6EECF244321}">
                <p14:modId xmlns:p14="http://schemas.microsoft.com/office/powerpoint/2010/main" val="36713859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3" progId="TCLayout.ActiveDocument.1">
                  <p:embed/>
                </p:oleObj>
              </mc:Choice>
              <mc:Fallback>
                <p:oleObj name="think-cell Slide" r:id="rId3" imgW="532" imgH="53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2" name="Group 2"/>
          <p:cNvGrpSpPr/>
          <p:nvPr/>
        </p:nvGrpSpPr>
        <p:grpSpPr>
          <a:xfrm>
            <a:off x="10763605" y="6172201"/>
            <a:ext cx="742595" cy="592403"/>
            <a:chOff x="0" y="0"/>
            <a:chExt cx="1485190" cy="1184806"/>
          </a:xfrm>
        </p:grpSpPr>
        <p:sp>
          <p:nvSpPr>
            <p:cNvPr id="3" name="Freeform 3"/>
            <p:cNvSpPr/>
            <p:nvPr/>
          </p:nvSpPr>
          <p:spPr>
            <a:xfrm>
              <a:off x="0" y="0"/>
              <a:ext cx="1485138" cy="1184783"/>
            </a:xfrm>
            <a:custGeom>
              <a:avLst/>
              <a:gdLst/>
              <a:ahLst/>
              <a:cxnLst/>
              <a:rect l="l" t="t" r="r" b="b"/>
              <a:pathLst>
                <a:path w="1485138" h="1184783">
                  <a:moveTo>
                    <a:pt x="0" y="0"/>
                  </a:moveTo>
                  <a:lnTo>
                    <a:pt x="1485138" y="0"/>
                  </a:lnTo>
                  <a:lnTo>
                    <a:pt x="1485138" y="1184783"/>
                  </a:lnTo>
                  <a:lnTo>
                    <a:pt x="0" y="1184783"/>
                  </a:lnTo>
                  <a:lnTo>
                    <a:pt x="0" y="0"/>
                  </a:lnTo>
                  <a:close/>
                </a:path>
              </a:pathLst>
            </a:custGeom>
            <a:blipFill>
              <a:blip r:embed="rId5"/>
              <a:stretch>
                <a:fillRect t="-11716" r="-3" b="-11718"/>
              </a:stretch>
            </a:blipFill>
          </p:spPr>
        </p:sp>
      </p:grpSp>
      <p:sp>
        <p:nvSpPr>
          <p:cNvPr id="4" name="AutoShape 4"/>
          <p:cNvSpPr/>
          <p:nvPr/>
        </p:nvSpPr>
        <p:spPr>
          <a:xfrm rot="11532">
            <a:off x="336518" y="882650"/>
            <a:ext cx="11356947" cy="0"/>
          </a:xfrm>
          <a:prstGeom prst="line">
            <a:avLst/>
          </a:prstGeom>
          <a:ln w="28575" cap="rnd">
            <a:solidFill>
              <a:srgbClr val="F89D56"/>
            </a:solidFill>
            <a:prstDash val="solid"/>
            <a:headEnd type="none" w="sm" len="sm"/>
            <a:tailEnd type="none" w="sm" len="sm"/>
          </a:ln>
        </p:spPr>
        <p:txBody>
          <a:bodyPr/>
          <a:lstStyle/>
          <a:p>
            <a:endParaRPr lang="tr-TR" sz="800">
              <a:latin typeface="+mj-lt"/>
            </a:endParaRPr>
          </a:p>
        </p:txBody>
      </p:sp>
      <p:sp>
        <p:nvSpPr>
          <p:cNvPr id="5" name="Freeform 5"/>
          <p:cNvSpPr/>
          <p:nvPr/>
        </p:nvSpPr>
        <p:spPr>
          <a:xfrm>
            <a:off x="7801245" y="1529391"/>
            <a:ext cx="1246167" cy="979799"/>
          </a:xfrm>
          <a:custGeom>
            <a:avLst/>
            <a:gdLst/>
            <a:ahLst/>
            <a:cxnLst/>
            <a:rect l="l" t="t" r="r" b="b"/>
            <a:pathLst>
              <a:path w="1869250" h="1469698">
                <a:moveTo>
                  <a:pt x="0" y="0"/>
                </a:moveTo>
                <a:lnTo>
                  <a:pt x="1869250" y="0"/>
                </a:lnTo>
                <a:lnTo>
                  <a:pt x="1869250" y="1469698"/>
                </a:lnTo>
                <a:lnTo>
                  <a:pt x="0" y="14696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sz="800">
              <a:latin typeface="+mj-lt"/>
            </a:endParaRPr>
          </a:p>
        </p:txBody>
      </p:sp>
      <p:sp>
        <p:nvSpPr>
          <p:cNvPr id="6" name="Freeform 6"/>
          <p:cNvSpPr/>
          <p:nvPr/>
        </p:nvSpPr>
        <p:spPr>
          <a:xfrm>
            <a:off x="9921487" y="2213623"/>
            <a:ext cx="906363" cy="921335"/>
          </a:xfrm>
          <a:custGeom>
            <a:avLst/>
            <a:gdLst/>
            <a:ahLst/>
            <a:cxnLst/>
            <a:rect l="l" t="t" r="r" b="b"/>
            <a:pathLst>
              <a:path w="1359545" h="1382002">
                <a:moveTo>
                  <a:pt x="0" y="0"/>
                </a:moveTo>
                <a:lnTo>
                  <a:pt x="1359545" y="0"/>
                </a:lnTo>
                <a:lnTo>
                  <a:pt x="1359545" y="1382002"/>
                </a:lnTo>
                <a:lnTo>
                  <a:pt x="0" y="13820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tr-TR" sz="800">
              <a:latin typeface="+mj-lt"/>
            </a:endParaRPr>
          </a:p>
        </p:txBody>
      </p:sp>
      <p:sp>
        <p:nvSpPr>
          <p:cNvPr id="7" name="Freeform 7"/>
          <p:cNvSpPr/>
          <p:nvPr/>
        </p:nvSpPr>
        <p:spPr>
          <a:xfrm>
            <a:off x="7950200" y="3885132"/>
            <a:ext cx="961849" cy="961849"/>
          </a:xfrm>
          <a:custGeom>
            <a:avLst/>
            <a:gdLst/>
            <a:ahLst/>
            <a:cxnLst/>
            <a:rect l="l" t="t" r="r" b="b"/>
            <a:pathLst>
              <a:path w="1442773" h="1442773">
                <a:moveTo>
                  <a:pt x="0" y="0"/>
                </a:moveTo>
                <a:lnTo>
                  <a:pt x="1442773" y="0"/>
                </a:lnTo>
                <a:lnTo>
                  <a:pt x="1442773" y="1442773"/>
                </a:lnTo>
                <a:lnTo>
                  <a:pt x="0" y="144277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tr-TR" sz="800">
              <a:latin typeface="+mj-lt"/>
            </a:endParaRPr>
          </a:p>
        </p:txBody>
      </p:sp>
      <p:sp>
        <p:nvSpPr>
          <p:cNvPr id="8" name="Freeform 8"/>
          <p:cNvSpPr/>
          <p:nvPr/>
        </p:nvSpPr>
        <p:spPr>
          <a:xfrm>
            <a:off x="9915696" y="4648200"/>
            <a:ext cx="853699" cy="853699"/>
          </a:xfrm>
          <a:custGeom>
            <a:avLst/>
            <a:gdLst/>
            <a:ahLst/>
            <a:cxnLst/>
            <a:rect l="l" t="t" r="r" b="b"/>
            <a:pathLst>
              <a:path w="1280548" h="1280548">
                <a:moveTo>
                  <a:pt x="0" y="0"/>
                </a:moveTo>
                <a:lnTo>
                  <a:pt x="1280548" y="0"/>
                </a:lnTo>
                <a:lnTo>
                  <a:pt x="1280548" y="1280548"/>
                </a:lnTo>
                <a:lnTo>
                  <a:pt x="0" y="128054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tr-TR" sz="800">
              <a:latin typeface="+mj-lt"/>
            </a:endParaRPr>
          </a:p>
        </p:txBody>
      </p:sp>
      <p:sp>
        <p:nvSpPr>
          <p:cNvPr id="9" name="TextBox 9"/>
          <p:cNvSpPr txBox="1"/>
          <p:nvPr/>
        </p:nvSpPr>
        <p:spPr>
          <a:xfrm>
            <a:off x="685800" y="1070252"/>
            <a:ext cx="5732909" cy="4541564"/>
          </a:xfrm>
          <a:prstGeom prst="rect">
            <a:avLst/>
          </a:prstGeom>
        </p:spPr>
        <p:txBody>
          <a:bodyPr lIns="0" tIns="0" rIns="0" bIns="0" rtlCol="0" anchor="t">
            <a:spAutoFit/>
          </a:bodyPr>
          <a:lstStyle/>
          <a:p>
            <a:pPr marL="342900" indent="-342900">
              <a:lnSpc>
                <a:spcPts val="3960"/>
              </a:lnSpc>
              <a:buFont typeface="Arial" panose="020B0604020202020204" pitchFamily="34" charset="0"/>
              <a:buChar char="•"/>
            </a:pPr>
            <a:r>
              <a:rPr lang="en-US" sz="1859" b="1" dirty="0">
                <a:solidFill>
                  <a:srgbClr val="1E2B51"/>
                </a:solidFill>
                <a:latin typeface="+mj-lt"/>
                <a:ea typeface="Proxima Nova Bold"/>
                <a:cs typeface="Proxima Nova Bold"/>
                <a:sym typeface="Proxima Nova Bold"/>
              </a:rPr>
              <a:t>Implement </a:t>
            </a:r>
            <a:r>
              <a:rPr lang="en-US" sz="1859" b="1" dirty="0" err="1">
                <a:solidFill>
                  <a:srgbClr val="1E2B51"/>
                </a:solidFill>
                <a:latin typeface="+mj-lt"/>
                <a:ea typeface="Proxima Nova Bold"/>
                <a:cs typeface="Proxima Nova Bold"/>
                <a:sym typeface="Proxima Nova Bold"/>
              </a:rPr>
              <a:t>etmek</a:t>
            </a:r>
            <a:r>
              <a:rPr lang="en-US" sz="1859" b="1" dirty="0">
                <a:solidFill>
                  <a:srgbClr val="1E2B51"/>
                </a:solidFill>
                <a:latin typeface="+mj-lt"/>
                <a:ea typeface="Proxima Nova Bold"/>
                <a:cs typeface="Proxima Nova Bold"/>
                <a:sym typeface="Proxima Nova Bold"/>
              </a:rPr>
              <a:t>: </a:t>
            </a:r>
            <a:r>
              <a:rPr lang="en-US" sz="1859" dirty="0" err="1">
                <a:solidFill>
                  <a:srgbClr val="1E2B51"/>
                </a:solidFill>
                <a:latin typeface="+mj-lt"/>
                <a:ea typeface="Proxima Nova"/>
                <a:cs typeface="Proxima Nova"/>
                <a:sym typeface="Proxima Nova"/>
              </a:rPr>
              <a:t>Uygulamak</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veya</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hayata</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geçirmek</a:t>
            </a:r>
            <a:r>
              <a:rPr lang="en-US" sz="1859" dirty="0">
                <a:solidFill>
                  <a:srgbClr val="1E2B51"/>
                </a:solidFill>
                <a:latin typeface="+mj-lt"/>
                <a:ea typeface="Proxima Nova"/>
                <a:cs typeface="Proxima Nova"/>
                <a:sym typeface="Proxima Nova"/>
              </a:rPr>
              <a:t>.</a:t>
            </a:r>
          </a:p>
          <a:p>
            <a:pPr marL="342900" indent="-342900">
              <a:lnSpc>
                <a:spcPts val="3960"/>
              </a:lnSpc>
              <a:buFont typeface="Arial" panose="020B0604020202020204" pitchFamily="34" charset="0"/>
              <a:buChar char="•"/>
            </a:pPr>
            <a:r>
              <a:rPr lang="en-US" sz="1859" b="1" dirty="0">
                <a:solidFill>
                  <a:srgbClr val="1E2B51"/>
                </a:solidFill>
                <a:latin typeface="+mj-lt"/>
                <a:ea typeface="Proxima Nova Bold"/>
                <a:cs typeface="Proxima Nova Bold"/>
                <a:sym typeface="Proxima Nova Bold"/>
              </a:rPr>
              <a:t>Optimize </a:t>
            </a:r>
            <a:r>
              <a:rPr lang="en-US" sz="1859" b="1" dirty="0" err="1">
                <a:solidFill>
                  <a:srgbClr val="1E2B51"/>
                </a:solidFill>
                <a:latin typeface="+mj-lt"/>
                <a:ea typeface="Proxima Nova Bold"/>
                <a:cs typeface="Proxima Nova Bold"/>
                <a:sym typeface="Proxima Nova Bold"/>
              </a:rPr>
              <a:t>etmek</a:t>
            </a:r>
            <a:r>
              <a:rPr lang="en-US" sz="1859" b="1" dirty="0">
                <a:solidFill>
                  <a:srgbClr val="1E2B51"/>
                </a:solidFill>
                <a:latin typeface="+mj-lt"/>
                <a:ea typeface="Proxima Nova Bold"/>
                <a:cs typeface="Proxima Nova Bold"/>
                <a:sym typeface="Proxima Nova Bold"/>
              </a:rPr>
              <a:t>:</a:t>
            </a:r>
            <a:r>
              <a:rPr lang="en-US" sz="1859" dirty="0">
                <a:solidFill>
                  <a:srgbClr val="1E2B51"/>
                </a:solidFill>
                <a:latin typeface="+mj-lt"/>
                <a:ea typeface="Proxima Nova"/>
                <a:cs typeface="Proxima Nova"/>
                <a:sym typeface="Proxima Nova"/>
              </a:rPr>
              <a:t> En </a:t>
            </a:r>
            <a:r>
              <a:rPr lang="en-US" sz="1859" dirty="0" err="1">
                <a:solidFill>
                  <a:srgbClr val="1E2B51"/>
                </a:solidFill>
                <a:latin typeface="+mj-lt"/>
                <a:ea typeface="Proxima Nova"/>
                <a:cs typeface="Proxima Nova"/>
                <a:sym typeface="Proxima Nova"/>
              </a:rPr>
              <a:t>uygun</a:t>
            </a:r>
            <a:r>
              <a:rPr lang="en-US" sz="1859" dirty="0">
                <a:solidFill>
                  <a:srgbClr val="1E2B51"/>
                </a:solidFill>
                <a:latin typeface="+mj-lt"/>
                <a:ea typeface="Proxima Nova"/>
                <a:cs typeface="Proxima Nova"/>
                <a:sym typeface="Proxima Nova"/>
              </a:rPr>
              <a:t> </a:t>
            </a:r>
            <a:r>
              <a:rPr lang="tr-TR" sz="1859" dirty="0">
                <a:solidFill>
                  <a:srgbClr val="1E2B51"/>
                </a:solidFill>
                <a:latin typeface="+mj-lt"/>
                <a:ea typeface="Proxima Nova"/>
                <a:cs typeface="Proxima Nova"/>
                <a:sym typeface="Proxima Nova"/>
              </a:rPr>
              <a:t>ve verimli </a:t>
            </a:r>
            <a:r>
              <a:rPr lang="en-US" sz="1859" dirty="0">
                <a:solidFill>
                  <a:srgbClr val="1E2B51"/>
                </a:solidFill>
                <a:latin typeface="+mj-lt"/>
                <a:ea typeface="Proxima Nova"/>
                <a:cs typeface="Proxima Nova"/>
                <a:sym typeface="Proxima Nova"/>
              </a:rPr>
              <a:t>hale </a:t>
            </a:r>
            <a:r>
              <a:rPr lang="en-US" sz="1859" dirty="0" err="1">
                <a:solidFill>
                  <a:srgbClr val="1E2B51"/>
                </a:solidFill>
                <a:latin typeface="+mj-lt"/>
                <a:ea typeface="Proxima Nova"/>
                <a:cs typeface="Proxima Nova"/>
                <a:sym typeface="Proxima Nova"/>
              </a:rPr>
              <a:t>getirmek</a:t>
            </a:r>
            <a:r>
              <a:rPr lang="en-US" sz="1859" dirty="0">
                <a:solidFill>
                  <a:srgbClr val="1E2B51"/>
                </a:solidFill>
                <a:latin typeface="+mj-lt"/>
                <a:ea typeface="Proxima Nova"/>
                <a:cs typeface="Proxima Nova"/>
                <a:sym typeface="Proxima Nova"/>
              </a:rPr>
              <a:t>.</a:t>
            </a:r>
          </a:p>
          <a:p>
            <a:pPr marL="342900" indent="-342900">
              <a:lnSpc>
                <a:spcPts val="3960"/>
              </a:lnSpc>
              <a:buFont typeface="Arial" panose="020B0604020202020204" pitchFamily="34" charset="0"/>
              <a:buChar char="•"/>
            </a:pPr>
            <a:r>
              <a:rPr lang="en-US" sz="1859" b="1" dirty="0">
                <a:solidFill>
                  <a:srgbClr val="1E2B51"/>
                </a:solidFill>
                <a:latin typeface="+mj-lt"/>
                <a:ea typeface="Proxima Nova Bold"/>
                <a:cs typeface="Proxima Nova Bold"/>
                <a:sym typeface="Proxima Nova Bold"/>
              </a:rPr>
              <a:t>Backup </a:t>
            </a:r>
            <a:r>
              <a:rPr lang="en-US" sz="1859" b="1" dirty="0" err="1">
                <a:solidFill>
                  <a:srgbClr val="1E2B51"/>
                </a:solidFill>
                <a:latin typeface="+mj-lt"/>
                <a:ea typeface="Proxima Nova Bold"/>
                <a:cs typeface="Proxima Nova Bold"/>
                <a:sym typeface="Proxima Nova Bold"/>
              </a:rPr>
              <a:t>almak</a:t>
            </a:r>
            <a:r>
              <a:rPr lang="en-US" sz="1859" b="1" dirty="0">
                <a:solidFill>
                  <a:srgbClr val="1E2B51"/>
                </a:solidFill>
                <a:latin typeface="+mj-lt"/>
                <a:ea typeface="Proxima Nova Bold"/>
                <a:cs typeface="Proxima Nova Bold"/>
                <a:sym typeface="Proxima Nova Bold"/>
              </a:rPr>
              <a:t>: </a:t>
            </a:r>
            <a:r>
              <a:rPr lang="en-US" sz="1859" dirty="0" err="1">
                <a:solidFill>
                  <a:srgbClr val="1E2B51"/>
                </a:solidFill>
                <a:latin typeface="+mj-lt"/>
                <a:ea typeface="Proxima Nova"/>
                <a:cs typeface="Proxima Nova"/>
                <a:sym typeface="Proxima Nova"/>
              </a:rPr>
              <a:t>Yedeklemek</a:t>
            </a:r>
            <a:r>
              <a:rPr lang="en-US" sz="1859" dirty="0">
                <a:solidFill>
                  <a:srgbClr val="1E2B51"/>
                </a:solidFill>
                <a:latin typeface="+mj-lt"/>
                <a:ea typeface="Proxima Nova"/>
                <a:cs typeface="Proxima Nova"/>
                <a:sym typeface="Proxima Nova"/>
              </a:rPr>
              <a:t>.</a:t>
            </a:r>
          </a:p>
          <a:p>
            <a:pPr marL="342900" indent="-342900">
              <a:lnSpc>
                <a:spcPts val="3960"/>
              </a:lnSpc>
              <a:buFont typeface="Arial" panose="020B0604020202020204" pitchFamily="34" charset="0"/>
              <a:buChar char="•"/>
            </a:pPr>
            <a:r>
              <a:rPr lang="en-US" sz="1859" b="1" dirty="0">
                <a:solidFill>
                  <a:srgbClr val="1E2B51"/>
                </a:solidFill>
                <a:latin typeface="+mj-lt"/>
                <a:ea typeface="Proxima Nova Bold"/>
                <a:cs typeface="Proxima Nova Bold"/>
                <a:sym typeface="Proxima Nova Bold"/>
              </a:rPr>
              <a:t>Print </a:t>
            </a:r>
            <a:r>
              <a:rPr lang="en-US" sz="1859" b="1" dirty="0" err="1">
                <a:solidFill>
                  <a:srgbClr val="1E2B51"/>
                </a:solidFill>
                <a:latin typeface="+mj-lt"/>
                <a:ea typeface="Proxima Nova Bold"/>
                <a:cs typeface="Proxima Nova Bold"/>
                <a:sym typeface="Proxima Nova Bold"/>
              </a:rPr>
              <a:t>almak</a:t>
            </a:r>
            <a:r>
              <a:rPr lang="en-US" sz="1859" b="1" dirty="0">
                <a:solidFill>
                  <a:srgbClr val="1E2B51"/>
                </a:solidFill>
                <a:latin typeface="+mj-lt"/>
                <a:ea typeface="Proxima Nova Bold"/>
                <a:cs typeface="Proxima Nova Bold"/>
                <a:sym typeface="Proxima Nova Bold"/>
              </a:rPr>
              <a:t>: </a:t>
            </a:r>
            <a:r>
              <a:rPr lang="en-US" sz="1859" dirty="0" err="1">
                <a:solidFill>
                  <a:srgbClr val="1E2B51"/>
                </a:solidFill>
                <a:latin typeface="+mj-lt"/>
                <a:ea typeface="Proxima Nova"/>
                <a:cs typeface="Proxima Nova"/>
                <a:sym typeface="Proxima Nova"/>
              </a:rPr>
              <a:t>Belgenin</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yazıcıdan</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çıktısını</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almak</a:t>
            </a:r>
            <a:r>
              <a:rPr lang="en-US" sz="1859" dirty="0">
                <a:solidFill>
                  <a:srgbClr val="1E2B51"/>
                </a:solidFill>
                <a:latin typeface="+mj-lt"/>
                <a:ea typeface="Proxima Nova"/>
                <a:cs typeface="Proxima Nova"/>
                <a:sym typeface="Proxima Nova"/>
              </a:rPr>
              <a:t>.</a:t>
            </a:r>
          </a:p>
          <a:p>
            <a:pPr marL="342900" indent="-342900">
              <a:lnSpc>
                <a:spcPts val="3960"/>
              </a:lnSpc>
              <a:buFont typeface="Arial" panose="020B0604020202020204" pitchFamily="34" charset="0"/>
              <a:buChar char="•"/>
            </a:pPr>
            <a:r>
              <a:rPr lang="en-US" sz="1859" b="1" dirty="0" err="1">
                <a:solidFill>
                  <a:srgbClr val="1E2B51"/>
                </a:solidFill>
                <a:latin typeface="+mj-lt"/>
                <a:ea typeface="Proxima Nova Bold"/>
                <a:cs typeface="Proxima Nova Bold"/>
                <a:sym typeface="Proxima Nova Bold"/>
              </a:rPr>
              <a:t>Canlıya</a:t>
            </a:r>
            <a:r>
              <a:rPr lang="en-US" sz="1859" b="1" dirty="0">
                <a:solidFill>
                  <a:srgbClr val="1E2B51"/>
                </a:solidFill>
                <a:latin typeface="+mj-lt"/>
                <a:ea typeface="Proxima Nova Bold"/>
                <a:cs typeface="Proxima Nova Bold"/>
                <a:sym typeface="Proxima Nova Bold"/>
              </a:rPr>
              <a:t> </a:t>
            </a:r>
            <a:r>
              <a:rPr lang="en-US" sz="1859" b="1" dirty="0" err="1">
                <a:solidFill>
                  <a:srgbClr val="1E2B51"/>
                </a:solidFill>
                <a:latin typeface="+mj-lt"/>
                <a:ea typeface="Proxima Nova Bold"/>
                <a:cs typeface="Proxima Nova Bold"/>
                <a:sym typeface="Proxima Nova Bold"/>
              </a:rPr>
              <a:t>almak</a:t>
            </a:r>
            <a:r>
              <a:rPr lang="en-US" sz="1859" b="1" dirty="0">
                <a:solidFill>
                  <a:srgbClr val="1E2B51"/>
                </a:solidFill>
                <a:latin typeface="+mj-lt"/>
                <a:ea typeface="Proxima Nova Bold"/>
                <a:cs typeface="Proxima Nova Bold"/>
                <a:sym typeface="Proxima Nova Bold"/>
              </a:rPr>
              <a:t>: </a:t>
            </a:r>
            <a:r>
              <a:rPr lang="en-US" sz="1859" dirty="0">
                <a:solidFill>
                  <a:srgbClr val="1E2B51"/>
                </a:solidFill>
                <a:latin typeface="+mj-lt"/>
                <a:ea typeface="Proxima Nova"/>
                <a:cs typeface="Proxima Nova"/>
                <a:sym typeface="Proxima Nova"/>
              </a:rPr>
              <a:t>Bir </a:t>
            </a:r>
            <a:r>
              <a:rPr lang="en-US" sz="1859" dirty="0" err="1">
                <a:solidFill>
                  <a:srgbClr val="1E2B51"/>
                </a:solidFill>
                <a:latin typeface="+mj-lt"/>
                <a:ea typeface="Proxima Nova"/>
                <a:cs typeface="Proxima Nova"/>
                <a:sym typeface="Proxima Nova"/>
              </a:rPr>
              <a:t>sistemi</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aktif</a:t>
            </a:r>
            <a:r>
              <a:rPr lang="en-US" sz="1859" dirty="0">
                <a:solidFill>
                  <a:srgbClr val="1E2B51"/>
                </a:solidFill>
                <a:latin typeface="+mj-lt"/>
                <a:ea typeface="Proxima Nova"/>
                <a:cs typeface="Proxima Nova"/>
                <a:sym typeface="Proxima Nova"/>
              </a:rPr>
              <a:t> hale </a:t>
            </a:r>
            <a:r>
              <a:rPr lang="en-US" sz="1859" dirty="0" err="1">
                <a:solidFill>
                  <a:srgbClr val="1E2B51"/>
                </a:solidFill>
                <a:latin typeface="+mj-lt"/>
                <a:ea typeface="Proxima Nova"/>
                <a:cs typeface="Proxima Nova"/>
                <a:sym typeface="Proxima Nova"/>
              </a:rPr>
              <a:t>getirmek</a:t>
            </a:r>
            <a:r>
              <a:rPr lang="en-US" sz="1859" dirty="0">
                <a:solidFill>
                  <a:srgbClr val="1E2B51"/>
                </a:solidFill>
                <a:latin typeface="+mj-lt"/>
                <a:ea typeface="Proxima Nova"/>
                <a:cs typeface="Proxima Nova"/>
                <a:sym typeface="Proxima Nova"/>
              </a:rPr>
              <a:t>.</a:t>
            </a:r>
          </a:p>
          <a:p>
            <a:pPr marL="342900" indent="-342900">
              <a:lnSpc>
                <a:spcPts val="3960"/>
              </a:lnSpc>
              <a:buFont typeface="Arial" panose="020B0604020202020204" pitchFamily="34" charset="0"/>
              <a:buChar char="•"/>
            </a:pPr>
            <a:r>
              <a:rPr lang="en-US" sz="1859" b="1" dirty="0">
                <a:solidFill>
                  <a:srgbClr val="1E2B51"/>
                </a:solidFill>
                <a:latin typeface="+mj-lt"/>
                <a:ea typeface="Proxima Nova Bold"/>
                <a:cs typeface="Proxima Nova Bold"/>
                <a:sym typeface="Proxima Nova Bold"/>
              </a:rPr>
              <a:t>Must:</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Zorunluluk</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ifade</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etmek</a:t>
            </a:r>
            <a:r>
              <a:rPr lang="en-US" sz="1859" dirty="0">
                <a:solidFill>
                  <a:srgbClr val="1E2B51"/>
                </a:solidFill>
                <a:latin typeface="+mj-lt"/>
                <a:ea typeface="Proxima Nova"/>
                <a:cs typeface="Proxima Nova"/>
                <a:sym typeface="Proxima Nova"/>
              </a:rPr>
              <a:t>.</a:t>
            </a:r>
          </a:p>
          <a:p>
            <a:pPr marL="342900" indent="-342900">
              <a:lnSpc>
                <a:spcPts val="3960"/>
              </a:lnSpc>
              <a:buFont typeface="Arial" panose="020B0604020202020204" pitchFamily="34" charset="0"/>
              <a:buChar char="•"/>
            </a:pPr>
            <a:r>
              <a:rPr lang="en-US" sz="1859" b="1" dirty="0">
                <a:solidFill>
                  <a:srgbClr val="1E2B51"/>
                </a:solidFill>
                <a:latin typeface="+mj-lt"/>
                <a:ea typeface="Proxima Nova Bold"/>
                <a:cs typeface="Proxima Nova Bold"/>
                <a:sym typeface="Proxima Nova Bold"/>
              </a:rPr>
              <a:t>Nice-to-have:</a:t>
            </a:r>
            <a:r>
              <a:rPr lang="en-US" sz="1859" dirty="0">
                <a:solidFill>
                  <a:srgbClr val="1E2B51"/>
                </a:solidFill>
                <a:latin typeface="+mj-lt"/>
                <a:ea typeface="Proxima Nova"/>
                <a:cs typeface="Proxima Nova"/>
                <a:sym typeface="Proxima Nova"/>
              </a:rPr>
              <a:t> Olsa iyi </a:t>
            </a:r>
            <a:r>
              <a:rPr lang="en-US" sz="1859" dirty="0" err="1">
                <a:solidFill>
                  <a:srgbClr val="1E2B51"/>
                </a:solidFill>
                <a:latin typeface="+mj-lt"/>
                <a:ea typeface="Proxima Nova"/>
                <a:cs typeface="Proxima Nova"/>
                <a:sym typeface="Proxima Nova"/>
              </a:rPr>
              <a:t>olur</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ancak</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zorunlu</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değil</a:t>
            </a:r>
            <a:r>
              <a:rPr lang="en-US" sz="1859" dirty="0">
                <a:solidFill>
                  <a:srgbClr val="1E2B51"/>
                </a:solidFill>
                <a:latin typeface="+mj-lt"/>
                <a:ea typeface="Proxima Nova"/>
                <a:cs typeface="Proxima Nova"/>
                <a:sym typeface="Proxima Nova"/>
              </a:rPr>
              <a:t>.</a:t>
            </a:r>
          </a:p>
          <a:p>
            <a:pPr marL="342900" indent="-342900">
              <a:lnSpc>
                <a:spcPts val="3960"/>
              </a:lnSpc>
              <a:buFont typeface="Arial" panose="020B0604020202020204" pitchFamily="34" charset="0"/>
              <a:buChar char="•"/>
            </a:pPr>
            <a:r>
              <a:rPr lang="en-US" sz="1859" b="1" dirty="0">
                <a:solidFill>
                  <a:srgbClr val="1E2B51"/>
                </a:solidFill>
                <a:latin typeface="+mj-lt"/>
                <a:ea typeface="Proxima Nova Bold"/>
                <a:cs typeface="Proxima Nova Bold"/>
                <a:sym typeface="Proxima Nova Bold"/>
              </a:rPr>
              <a:t>Know-how: </a:t>
            </a:r>
            <a:r>
              <a:rPr lang="en-US" sz="1859" dirty="0">
                <a:solidFill>
                  <a:srgbClr val="1E2B51"/>
                </a:solidFill>
                <a:latin typeface="+mj-lt"/>
                <a:ea typeface="Proxima Nova"/>
                <a:cs typeface="Proxima Nova"/>
                <a:sym typeface="Proxima Nova"/>
              </a:rPr>
              <a:t>Bilgi </a:t>
            </a:r>
            <a:r>
              <a:rPr lang="en-US" sz="1859" dirty="0" err="1">
                <a:solidFill>
                  <a:srgbClr val="1E2B51"/>
                </a:solidFill>
                <a:latin typeface="+mj-lt"/>
                <a:ea typeface="Proxima Nova"/>
                <a:cs typeface="Proxima Nova"/>
                <a:sym typeface="Proxima Nova"/>
              </a:rPr>
              <a:t>birikimi</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ve</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tecrübe</a:t>
            </a:r>
            <a:r>
              <a:rPr lang="en-US" sz="1859" dirty="0">
                <a:solidFill>
                  <a:srgbClr val="1E2B51"/>
                </a:solidFill>
                <a:latin typeface="+mj-lt"/>
                <a:ea typeface="Proxima Nova"/>
                <a:cs typeface="Proxima Nova"/>
                <a:sym typeface="Proxima Nova"/>
              </a:rPr>
              <a:t>.</a:t>
            </a:r>
          </a:p>
          <a:p>
            <a:pPr marL="342900" indent="-342900">
              <a:lnSpc>
                <a:spcPts val="3960"/>
              </a:lnSpc>
              <a:buFont typeface="Arial" panose="020B0604020202020204" pitchFamily="34" charset="0"/>
              <a:buChar char="•"/>
            </a:pPr>
            <a:endParaRPr lang="en-US" sz="1859" dirty="0">
              <a:solidFill>
                <a:srgbClr val="1E2B51"/>
              </a:solidFill>
              <a:latin typeface="+mj-lt"/>
              <a:ea typeface="Proxima Nova"/>
              <a:cs typeface="Proxima Nova"/>
              <a:sym typeface="Proxima Nova"/>
            </a:endParaRPr>
          </a:p>
        </p:txBody>
      </p:sp>
      <p:sp>
        <p:nvSpPr>
          <p:cNvPr id="11" name="TextBox 11"/>
          <p:cNvSpPr txBox="1"/>
          <p:nvPr/>
        </p:nvSpPr>
        <p:spPr>
          <a:xfrm>
            <a:off x="336549" y="418216"/>
            <a:ext cx="11196883" cy="358431"/>
          </a:xfrm>
          <a:prstGeom prst="rect">
            <a:avLst/>
          </a:prstGeom>
        </p:spPr>
        <p:txBody>
          <a:bodyPr lIns="0" tIns="0" rIns="0" bIns="0" rtlCol="0" anchor="t">
            <a:spAutoFit/>
          </a:bodyPr>
          <a:lstStyle/>
          <a:p>
            <a:pPr>
              <a:lnSpc>
                <a:spcPts val="2640"/>
              </a:lnSpc>
            </a:pPr>
            <a:r>
              <a:rPr lang="en-US" sz="3200" b="1" dirty="0" err="1">
                <a:solidFill>
                  <a:srgbClr val="0C1B3A"/>
                </a:solidFill>
                <a:latin typeface="+mj-lt"/>
                <a:ea typeface="Proxima Nova Bold"/>
                <a:cs typeface="Proxima Nova Bold"/>
                <a:sym typeface="Proxima Nova Bold"/>
              </a:rPr>
              <a:t>Teknoloji</a:t>
            </a:r>
            <a:r>
              <a:rPr lang="en-US" sz="3200" b="1" dirty="0">
                <a:solidFill>
                  <a:srgbClr val="0C1B3A"/>
                </a:solidFill>
                <a:latin typeface="+mj-lt"/>
                <a:ea typeface="Proxima Nova Bold"/>
                <a:cs typeface="Proxima Nova Bold"/>
                <a:sym typeface="Proxima Nova Bold"/>
              </a:rPr>
              <a:t> </a:t>
            </a:r>
            <a:r>
              <a:rPr lang="en-US" sz="3200" b="1" dirty="0" err="1">
                <a:solidFill>
                  <a:srgbClr val="0C1B3A"/>
                </a:solidFill>
                <a:latin typeface="+mj-lt"/>
                <a:ea typeface="Proxima Nova Bold"/>
                <a:cs typeface="Proxima Nova Bold"/>
                <a:sym typeface="Proxima Nova Bold"/>
              </a:rPr>
              <a:t>ve</a:t>
            </a:r>
            <a:r>
              <a:rPr lang="en-US" sz="3200" b="1" dirty="0">
                <a:solidFill>
                  <a:srgbClr val="0C1B3A"/>
                </a:solidFill>
                <a:latin typeface="+mj-lt"/>
                <a:ea typeface="Proxima Nova Bold"/>
                <a:cs typeface="Proxima Nova Bold"/>
                <a:sym typeface="Proxima Nova Bold"/>
              </a:rPr>
              <a:t> </a:t>
            </a:r>
            <a:r>
              <a:rPr lang="en-US" sz="3200" b="1" dirty="0" err="1">
                <a:solidFill>
                  <a:srgbClr val="0C1B3A"/>
                </a:solidFill>
                <a:latin typeface="+mj-lt"/>
                <a:ea typeface="Proxima Nova Bold"/>
                <a:cs typeface="Proxima Nova Bold"/>
                <a:sym typeface="Proxima Nova Bold"/>
              </a:rPr>
              <a:t>Strateji</a:t>
            </a:r>
            <a:r>
              <a:rPr lang="en-US" sz="3200" b="1" dirty="0">
                <a:solidFill>
                  <a:srgbClr val="0C1B3A"/>
                </a:solidFill>
                <a:latin typeface="+mj-lt"/>
                <a:ea typeface="Proxima Nova Bold"/>
                <a:cs typeface="Proxima Nova Bold"/>
                <a:sym typeface="Proxima Nova Bold"/>
              </a:rPr>
              <a:t> </a:t>
            </a:r>
            <a:r>
              <a:rPr lang="en-US" sz="3200" b="1" dirty="0" err="1">
                <a:solidFill>
                  <a:srgbClr val="0C1B3A"/>
                </a:solidFill>
                <a:latin typeface="+mj-lt"/>
                <a:ea typeface="Proxima Nova Bold"/>
                <a:cs typeface="Proxima Nova Bold"/>
                <a:sym typeface="Proxima Nova Bold"/>
              </a:rPr>
              <a:t>Terimleri</a:t>
            </a:r>
            <a:endParaRPr lang="en-US" sz="3200" b="1" dirty="0">
              <a:solidFill>
                <a:srgbClr val="0C1B3A"/>
              </a:solidFill>
              <a:latin typeface="+mj-lt"/>
              <a:ea typeface="Proxima Nova Bold"/>
              <a:cs typeface="Proxima Nova Bold"/>
              <a:sym typeface="Proxima Nova Bold"/>
            </a:endParaRPr>
          </a:p>
        </p:txBody>
      </p:sp>
      <p:sp>
        <p:nvSpPr>
          <p:cNvPr id="12" name="TextBox 12"/>
          <p:cNvSpPr txBox="1"/>
          <p:nvPr/>
        </p:nvSpPr>
        <p:spPr>
          <a:xfrm>
            <a:off x="7659674" y="2674290"/>
            <a:ext cx="1542901" cy="230832"/>
          </a:xfrm>
          <a:prstGeom prst="rect">
            <a:avLst/>
          </a:prstGeom>
        </p:spPr>
        <p:txBody>
          <a:bodyPr lIns="0" tIns="0" rIns="0" bIns="0" rtlCol="0" anchor="t">
            <a:spAutoFit/>
          </a:bodyPr>
          <a:lstStyle/>
          <a:p>
            <a:pPr algn="ctr">
              <a:lnSpc>
                <a:spcPts val="1839"/>
              </a:lnSpc>
              <a:spcBef>
                <a:spcPct val="0"/>
              </a:spcBef>
            </a:pPr>
            <a:r>
              <a:rPr lang="en-US" sz="1533" b="1">
                <a:solidFill>
                  <a:srgbClr val="0C1B3A"/>
                </a:solidFill>
                <a:latin typeface="+mj-lt"/>
                <a:ea typeface="Proxima Nova Bold"/>
                <a:cs typeface="Proxima Nova Bold"/>
                <a:sym typeface="Proxima Nova Bold"/>
              </a:rPr>
              <a:t>Implement etmek</a:t>
            </a:r>
          </a:p>
        </p:txBody>
      </p:sp>
      <p:sp>
        <p:nvSpPr>
          <p:cNvPr id="13" name="TextBox 13"/>
          <p:cNvSpPr txBox="1"/>
          <p:nvPr/>
        </p:nvSpPr>
        <p:spPr>
          <a:xfrm>
            <a:off x="9672055" y="3268682"/>
            <a:ext cx="1394767" cy="230832"/>
          </a:xfrm>
          <a:prstGeom prst="rect">
            <a:avLst/>
          </a:prstGeom>
        </p:spPr>
        <p:txBody>
          <a:bodyPr lIns="0" tIns="0" rIns="0" bIns="0" rtlCol="0" anchor="t">
            <a:spAutoFit/>
          </a:bodyPr>
          <a:lstStyle/>
          <a:p>
            <a:pPr algn="ctr">
              <a:lnSpc>
                <a:spcPts val="1839"/>
              </a:lnSpc>
              <a:spcBef>
                <a:spcPct val="0"/>
              </a:spcBef>
            </a:pPr>
            <a:r>
              <a:rPr lang="en-US" sz="1533" b="1" dirty="0">
                <a:solidFill>
                  <a:srgbClr val="0C1B3A"/>
                </a:solidFill>
                <a:latin typeface="+mj-lt"/>
                <a:ea typeface="Proxima Nova Bold"/>
                <a:cs typeface="Proxima Nova Bold"/>
                <a:sym typeface="Proxima Nova Bold"/>
              </a:rPr>
              <a:t>Optimize </a:t>
            </a:r>
            <a:r>
              <a:rPr lang="en-US" sz="1533" b="1" dirty="0" err="1">
                <a:solidFill>
                  <a:srgbClr val="0C1B3A"/>
                </a:solidFill>
                <a:latin typeface="+mj-lt"/>
                <a:ea typeface="Proxima Nova Bold"/>
                <a:cs typeface="Proxima Nova Bold"/>
                <a:sym typeface="Proxima Nova Bold"/>
              </a:rPr>
              <a:t>etmek</a:t>
            </a:r>
            <a:endParaRPr lang="en-US" sz="1533" b="1" dirty="0">
              <a:solidFill>
                <a:srgbClr val="0C1B3A"/>
              </a:solidFill>
              <a:latin typeface="+mj-lt"/>
              <a:ea typeface="Proxima Nova Bold"/>
              <a:cs typeface="Proxima Nova Bold"/>
              <a:sym typeface="Proxima Nova Bold"/>
            </a:endParaRPr>
          </a:p>
        </p:txBody>
      </p:sp>
      <p:sp>
        <p:nvSpPr>
          <p:cNvPr id="14" name="TextBox 14"/>
          <p:cNvSpPr txBox="1"/>
          <p:nvPr/>
        </p:nvSpPr>
        <p:spPr>
          <a:xfrm>
            <a:off x="7806603" y="5002375"/>
            <a:ext cx="1243112" cy="230832"/>
          </a:xfrm>
          <a:prstGeom prst="rect">
            <a:avLst/>
          </a:prstGeom>
        </p:spPr>
        <p:txBody>
          <a:bodyPr lIns="0" tIns="0" rIns="0" bIns="0" rtlCol="0" anchor="t">
            <a:spAutoFit/>
          </a:bodyPr>
          <a:lstStyle/>
          <a:p>
            <a:pPr algn="ctr">
              <a:lnSpc>
                <a:spcPts val="1839"/>
              </a:lnSpc>
              <a:spcBef>
                <a:spcPct val="0"/>
              </a:spcBef>
            </a:pPr>
            <a:r>
              <a:rPr lang="en-US" sz="1533" b="1">
                <a:solidFill>
                  <a:srgbClr val="0C1B3A"/>
                </a:solidFill>
                <a:latin typeface="+mj-lt"/>
                <a:ea typeface="Proxima Nova Bold"/>
                <a:cs typeface="Proxima Nova Bold"/>
                <a:sym typeface="Proxima Nova Bold"/>
              </a:rPr>
              <a:t>Backup almak</a:t>
            </a:r>
          </a:p>
        </p:txBody>
      </p:sp>
      <p:sp>
        <p:nvSpPr>
          <p:cNvPr id="15" name="TextBox 15"/>
          <p:cNvSpPr txBox="1"/>
          <p:nvPr/>
        </p:nvSpPr>
        <p:spPr>
          <a:xfrm>
            <a:off x="10123644" y="5616199"/>
            <a:ext cx="437803" cy="230832"/>
          </a:xfrm>
          <a:prstGeom prst="rect">
            <a:avLst/>
          </a:prstGeom>
        </p:spPr>
        <p:txBody>
          <a:bodyPr lIns="0" tIns="0" rIns="0" bIns="0" rtlCol="0" anchor="t">
            <a:spAutoFit/>
          </a:bodyPr>
          <a:lstStyle/>
          <a:p>
            <a:pPr algn="ctr">
              <a:lnSpc>
                <a:spcPts val="1839"/>
              </a:lnSpc>
              <a:spcBef>
                <a:spcPct val="0"/>
              </a:spcBef>
            </a:pPr>
            <a:r>
              <a:rPr lang="en-US" sz="1533" b="1">
                <a:solidFill>
                  <a:srgbClr val="0C1B3A"/>
                </a:solidFill>
                <a:latin typeface="+mj-lt"/>
                <a:ea typeface="Proxima Nova Bold"/>
                <a:cs typeface="Proxima Nova Bold"/>
                <a:sym typeface="Proxima Nova Bold"/>
              </a:rPr>
              <a:t>Must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F0105555-1FD1-A7A3-5719-C72C2F1C565E}"/>
              </a:ext>
            </a:extLst>
          </p:cNvPr>
          <p:cNvGraphicFramePr>
            <a:graphicFrameLocks noChangeAspect="1"/>
          </p:cNvGraphicFramePr>
          <p:nvPr>
            <p:custDataLst>
              <p:tags r:id="rId1"/>
            </p:custDataLst>
            <p:extLst>
              <p:ext uri="{D42A27DB-BD31-4B8C-83A1-F6EECF244321}">
                <p14:modId xmlns:p14="http://schemas.microsoft.com/office/powerpoint/2010/main" val="17911759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3" progId="TCLayout.ActiveDocument.1">
                  <p:embed/>
                </p:oleObj>
              </mc:Choice>
              <mc:Fallback>
                <p:oleObj name="think-cell Slide" r:id="rId3" imgW="532" imgH="53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2" name="Group 2"/>
          <p:cNvGrpSpPr/>
          <p:nvPr/>
        </p:nvGrpSpPr>
        <p:grpSpPr>
          <a:xfrm>
            <a:off x="10763605" y="6172201"/>
            <a:ext cx="742595" cy="592403"/>
            <a:chOff x="0" y="0"/>
            <a:chExt cx="1485190" cy="1184806"/>
          </a:xfrm>
        </p:grpSpPr>
        <p:sp>
          <p:nvSpPr>
            <p:cNvPr id="3" name="Freeform 3"/>
            <p:cNvSpPr/>
            <p:nvPr/>
          </p:nvSpPr>
          <p:spPr>
            <a:xfrm>
              <a:off x="0" y="0"/>
              <a:ext cx="1485138" cy="1184783"/>
            </a:xfrm>
            <a:custGeom>
              <a:avLst/>
              <a:gdLst/>
              <a:ahLst/>
              <a:cxnLst/>
              <a:rect l="l" t="t" r="r" b="b"/>
              <a:pathLst>
                <a:path w="1485138" h="1184783">
                  <a:moveTo>
                    <a:pt x="0" y="0"/>
                  </a:moveTo>
                  <a:lnTo>
                    <a:pt x="1485138" y="0"/>
                  </a:lnTo>
                  <a:lnTo>
                    <a:pt x="1485138" y="1184783"/>
                  </a:lnTo>
                  <a:lnTo>
                    <a:pt x="0" y="1184783"/>
                  </a:lnTo>
                  <a:lnTo>
                    <a:pt x="0" y="0"/>
                  </a:lnTo>
                  <a:close/>
                </a:path>
              </a:pathLst>
            </a:custGeom>
            <a:blipFill>
              <a:blip r:embed="rId5"/>
              <a:stretch>
                <a:fillRect t="-11716" r="-3" b="-11718"/>
              </a:stretch>
            </a:blipFill>
          </p:spPr>
        </p:sp>
      </p:grpSp>
      <p:sp>
        <p:nvSpPr>
          <p:cNvPr id="4" name="AutoShape 4"/>
          <p:cNvSpPr/>
          <p:nvPr/>
        </p:nvSpPr>
        <p:spPr>
          <a:xfrm rot="11532">
            <a:off x="336518" y="882650"/>
            <a:ext cx="11356947" cy="0"/>
          </a:xfrm>
          <a:prstGeom prst="line">
            <a:avLst/>
          </a:prstGeom>
          <a:ln w="28575" cap="rnd">
            <a:solidFill>
              <a:srgbClr val="F89D56"/>
            </a:solidFill>
            <a:prstDash val="solid"/>
            <a:headEnd type="none" w="sm" len="sm"/>
            <a:tailEnd type="none" w="sm" len="sm"/>
          </a:ln>
        </p:spPr>
        <p:txBody>
          <a:bodyPr/>
          <a:lstStyle/>
          <a:p>
            <a:endParaRPr lang="tr-TR" sz="800"/>
          </a:p>
        </p:txBody>
      </p:sp>
      <p:sp>
        <p:nvSpPr>
          <p:cNvPr id="5" name="TextBox 5"/>
          <p:cNvSpPr txBox="1"/>
          <p:nvPr/>
        </p:nvSpPr>
        <p:spPr>
          <a:xfrm>
            <a:off x="685800" y="1011915"/>
            <a:ext cx="6781800" cy="4541564"/>
          </a:xfrm>
          <a:prstGeom prst="rect">
            <a:avLst/>
          </a:prstGeom>
        </p:spPr>
        <p:txBody>
          <a:bodyPr wrap="square" lIns="0" tIns="0" rIns="0" bIns="0" rtlCol="0" anchor="t">
            <a:spAutoFit/>
          </a:bodyPr>
          <a:lstStyle/>
          <a:p>
            <a:pPr marL="342900" indent="-342900">
              <a:lnSpc>
                <a:spcPts val="3960"/>
              </a:lnSpc>
              <a:buFont typeface="Arial" panose="020B0604020202020204" pitchFamily="34" charset="0"/>
              <a:buChar char="•"/>
            </a:pPr>
            <a:r>
              <a:rPr lang="en-US" sz="1859" b="1" dirty="0">
                <a:solidFill>
                  <a:srgbClr val="1E2B51"/>
                </a:solidFill>
                <a:latin typeface="+mj-lt"/>
                <a:ea typeface="Proxima Nova Bold"/>
                <a:cs typeface="Proxima Nova Bold"/>
                <a:sym typeface="Proxima Nova Bold"/>
              </a:rPr>
              <a:t>Start-up: </a:t>
            </a:r>
            <a:r>
              <a:rPr lang="en-US" sz="1859" dirty="0">
                <a:solidFill>
                  <a:srgbClr val="1E2B51"/>
                </a:solidFill>
                <a:latin typeface="+mj-lt"/>
                <a:ea typeface="Proxima Nova"/>
                <a:cs typeface="Proxima Nova"/>
                <a:sym typeface="Proxima Nova"/>
              </a:rPr>
              <a:t>Yeni </a:t>
            </a:r>
            <a:r>
              <a:rPr lang="en-US" sz="1859" dirty="0" err="1">
                <a:solidFill>
                  <a:srgbClr val="1E2B51"/>
                </a:solidFill>
                <a:latin typeface="+mj-lt"/>
                <a:ea typeface="Proxima Nova"/>
                <a:cs typeface="Proxima Nova"/>
                <a:sym typeface="Proxima Nova"/>
              </a:rPr>
              <a:t>kurulmuş</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ve</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hızlı</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büyümeyi</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hedefleyen</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şirket</a:t>
            </a:r>
            <a:r>
              <a:rPr lang="en-US" sz="1859" dirty="0">
                <a:solidFill>
                  <a:srgbClr val="1E2B51"/>
                </a:solidFill>
                <a:latin typeface="+mj-lt"/>
                <a:ea typeface="Proxima Nova"/>
                <a:cs typeface="Proxima Nova"/>
                <a:sym typeface="Proxima Nova"/>
              </a:rPr>
              <a:t>.</a:t>
            </a:r>
          </a:p>
          <a:p>
            <a:pPr marL="342900" indent="-342900">
              <a:lnSpc>
                <a:spcPts val="3960"/>
              </a:lnSpc>
              <a:buFont typeface="Arial" panose="020B0604020202020204" pitchFamily="34" charset="0"/>
              <a:buChar char="•"/>
            </a:pPr>
            <a:r>
              <a:rPr lang="en-US" sz="1859" b="1" dirty="0">
                <a:solidFill>
                  <a:srgbClr val="1E2B51"/>
                </a:solidFill>
                <a:latin typeface="+mj-lt"/>
                <a:ea typeface="Proxima Nova Bold"/>
                <a:cs typeface="Proxima Nova Bold"/>
                <a:sym typeface="Proxima Nova Bold"/>
              </a:rPr>
              <a:t>Scale-up: </a:t>
            </a:r>
            <a:r>
              <a:rPr lang="en-US" sz="1859" dirty="0" err="1">
                <a:solidFill>
                  <a:srgbClr val="1E2B51"/>
                </a:solidFill>
                <a:latin typeface="+mj-lt"/>
                <a:ea typeface="Proxima Nova"/>
                <a:cs typeface="Proxima Nova"/>
                <a:sym typeface="Proxima Nova"/>
              </a:rPr>
              <a:t>Büyüme</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aşamasına</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geçmiş</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ve</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ölçek</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büyüten</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şirket</a:t>
            </a:r>
            <a:r>
              <a:rPr lang="en-US" sz="1859" dirty="0">
                <a:solidFill>
                  <a:srgbClr val="1E2B51"/>
                </a:solidFill>
                <a:latin typeface="+mj-lt"/>
                <a:ea typeface="Proxima Nova"/>
                <a:cs typeface="Proxima Nova"/>
                <a:sym typeface="Proxima Nova"/>
              </a:rPr>
              <a:t>.</a:t>
            </a:r>
          </a:p>
          <a:p>
            <a:pPr marL="342900" indent="-342900">
              <a:lnSpc>
                <a:spcPts val="3960"/>
              </a:lnSpc>
              <a:buFont typeface="Arial" panose="020B0604020202020204" pitchFamily="34" charset="0"/>
              <a:buChar char="•"/>
            </a:pPr>
            <a:r>
              <a:rPr lang="en-US" sz="1859" b="1" dirty="0">
                <a:solidFill>
                  <a:srgbClr val="1E2B51"/>
                </a:solidFill>
                <a:latin typeface="+mj-lt"/>
                <a:ea typeface="Proxima Nova Bold"/>
                <a:cs typeface="Proxima Nova Bold"/>
                <a:sym typeface="Proxima Nova Bold"/>
              </a:rPr>
              <a:t>Best practice: </a:t>
            </a:r>
            <a:r>
              <a:rPr lang="en-US" sz="1859" dirty="0">
                <a:solidFill>
                  <a:srgbClr val="1E2B51"/>
                </a:solidFill>
                <a:latin typeface="+mj-lt"/>
                <a:ea typeface="Proxima Nova"/>
                <a:cs typeface="Proxima Nova"/>
                <a:sym typeface="Proxima Nova"/>
              </a:rPr>
              <a:t>En iyi </a:t>
            </a:r>
            <a:r>
              <a:rPr lang="en-US" sz="1859" dirty="0" err="1">
                <a:solidFill>
                  <a:srgbClr val="1E2B51"/>
                </a:solidFill>
                <a:latin typeface="+mj-lt"/>
                <a:ea typeface="Proxima Nova"/>
                <a:cs typeface="Proxima Nova"/>
                <a:sym typeface="Proxima Nova"/>
              </a:rPr>
              <a:t>uygulama</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örnekleri</a:t>
            </a:r>
            <a:r>
              <a:rPr lang="en-US" sz="1859" dirty="0">
                <a:solidFill>
                  <a:srgbClr val="1E2B51"/>
                </a:solidFill>
                <a:latin typeface="+mj-lt"/>
                <a:ea typeface="Proxima Nova"/>
                <a:cs typeface="Proxima Nova"/>
                <a:sym typeface="Proxima Nova"/>
              </a:rPr>
              <a:t>.</a:t>
            </a:r>
          </a:p>
          <a:p>
            <a:pPr marL="342900" indent="-342900">
              <a:lnSpc>
                <a:spcPts val="3960"/>
              </a:lnSpc>
              <a:buFont typeface="Arial" panose="020B0604020202020204" pitchFamily="34" charset="0"/>
              <a:buChar char="•"/>
            </a:pPr>
            <a:r>
              <a:rPr lang="en-US" sz="1859" b="1" dirty="0">
                <a:solidFill>
                  <a:srgbClr val="1E2B51"/>
                </a:solidFill>
                <a:latin typeface="+mj-lt"/>
                <a:ea typeface="Proxima Nova Bold"/>
                <a:cs typeface="Proxima Nova Bold"/>
                <a:sym typeface="Proxima Nova Bold"/>
              </a:rPr>
              <a:t>Outsource </a:t>
            </a:r>
            <a:r>
              <a:rPr lang="en-US" sz="1859" b="1" dirty="0" err="1">
                <a:solidFill>
                  <a:srgbClr val="1E2B51"/>
                </a:solidFill>
                <a:latin typeface="+mj-lt"/>
                <a:ea typeface="Proxima Nova Bold"/>
                <a:cs typeface="Proxima Nova Bold"/>
                <a:sym typeface="Proxima Nova Bold"/>
              </a:rPr>
              <a:t>etmek</a:t>
            </a:r>
            <a:r>
              <a:rPr lang="en-US" sz="1859" b="1" dirty="0">
                <a:solidFill>
                  <a:srgbClr val="1E2B51"/>
                </a:solidFill>
                <a:latin typeface="+mj-lt"/>
                <a:ea typeface="Proxima Nova Bold"/>
                <a:cs typeface="Proxima Nova Bold"/>
                <a:sym typeface="Proxima Nova Bold"/>
              </a:rPr>
              <a:t>: </a:t>
            </a:r>
            <a:r>
              <a:rPr lang="en-US" sz="1859" dirty="0" err="1">
                <a:solidFill>
                  <a:srgbClr val="1E2B51"/>
                </a:solidFill>
                <a:latin typeface="+mj-lt"/>
                <a:ea typeface="Proxima Nova"/>
                <a:cs typeface="Proxima Nova"/>
                <a:sym typeface="Proxima Nova"/>
              </a:rPr>
              <a:t>Dış</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kaynak</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kullanmak</a:t>
            </a:r>
            <a:r>
              <a:rPr lang="en-US" sz="1859" dirty="0">
                <a:solidFill>
                  <a:srgbClr val="1E2B51"/>
                </a:solidFill>
                <a:latin typeface="+mj-lt"/>
                <a:ea typeface="Proxima Nova"/>
                <a:cs typeface="Proxima Nova"/>
                <a:sym typeface="Proxima Nova"/>
              </a:rPr>
              <a:t>.</a:t>
            </a:r>
          </a:p>
          <a:p>
            <a:pPr marL="342900" indent="-342900">
              <a:lnSpc>
                <a:spcPts val="3960"/>
              </a:lnSpc>
              <a:buFont typeface="Arial" panose="020B0604020202020204" pitchFamily="34" charset="0"/>
              <a:buChar char="•"/>
            </a:pPr>
            <a:r>
              <a:rPr lang="en-US" sz="1859" b="1" dirty="0">
                <a:solidFill>
                  <a:srgbClr val="1E2B51"/>
                </a:solidFill>
                <a:latin typeface="+mj-lt"/>
                <a:ea typeface="Proxima Nova Bold"/>
                <a:cs typeface="Proxima Nova Bold"/>
                <a:sym typeface="Proxima Nova Bold"/>
              </a:rPr>
              <a:t>Negotiate </a:t>
            </a:r>
            <a:r>
              <a:rPr lang="en-US" sz="1859" b="1" dirty="0" err="1">
                <a:solidFill>
                  <a:srgbClr val="1E2B51"/>
                </a:solidFill>
                <a:latin typeface="+mj-lt"/>
                <a:ea typeface="Proxima Nova Bold"/>
                <a:cs typeface="Proxima Nova Bold"/>
                <a:sym typeface="Proxima Nova Bold"/>
              </a:rPr>
              <a:t>etmek</a:t>
            </a:r>
            <a:r>
              <a:rPr lang="en-US" sz="1859" b="1" dirty="0">
                <a:solidFill>
                  <a:srgbClr val="1E2B51"/>
                </a:solidFill>
                <a:latin typeface="+mj-lt"/>
                <a:ea typeface="Proxima Nova Bold"/>
                <a:cs typeface="Proxima Nova Bold"/>
                <a:sym typeface="Proxima Nova Bold"/>
              </a:rPr>
              <a:t>: </a:t>
            </a:r>
            <a:r>
              <a:rPr lang="en-US" sz="1859" dirty="0" err="1">
                <a:solidFill>
                  <a:srgbClr val="1E2B51"/>
                </a:solidFill>
                <a:latin typeface="+mj-lt"/>
                <a:ea typeface="Proxima Nova"/>
                <a:cs typeface="Proxima Nova"/>
                <a:sym typeface="Proxima Nova"/>
              </a:rPr>
              <a:t>Müzakere</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etmek</a:t>
            </a:r>
            <a:r>
              <a:rPr lang="en-US" sz="1859" dirty="0">
                <a:solidFill>
                  <a:srgbClr val="1E2B51"/>
                </a:solidFill>
                <a:latin typeface="+mj-lt"/>
                <a:ea typeface="Proxima Nova"/>
                <a:cs typeface="Proxima Nova"/>
                <a:sym typeface="Proxima Nova"/>
              </a:rPr>
              <a:t>.</a:t>
            </a:r>
          </a:p>
          <a:p>
            <a:pPr marL="342900" indent="-342900">
              <a:lnSpc>
                <a:spcPts val="3960"/>
              </a:lnSpc>
              <a:buFont typeface="Arial" panose="020B0604020202020204" pitchFamily="34" charset="0"/>
              <a:buChar char="•"/>
            </a:pPr>
            <a:r>
              <a:rPr lang="en-US" sz="1859" b="1" dirty="0" err="1">
                <a:solidFill>
                  <a:srgbClr val="1E2B51"/>
                </a:solidFill>
                <a:latin typeface="+mj-lt"/>
                <a:ea typeface="Proxima Nova Bold"/>
                <a:cs typeface="Proxima Nova Bold"/>
                <a:sym typeface="Proxima Nova Bold"/>
              </a:rPr>
              <a:t>Targetlemek</a:t>
            </a:r>
            <a:r>
              <a:rPr lang="en-US" sz="1859" b="1" dirty="0">
                <a:solidFill>
                  <a:srgbClr val="1E2B51"/>
                </a:solidFill>
                <a:latin typeface="+mj-lt"/>
                <a:ea typeface="Proxima Nova Bold"/>
                <a:cs typeface="Proxima Nova Bold"/>
                <a:sym typeface="Proxima Nova Bold"/>
              </a:rPr>
              <a:t>:</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Hedeflemek</a:t>
            </a:r>
            <a:r>
              <a:rPr lang="en-US" sz="1859" dirty="0">
                <a:solidFill>
                  <a:srgbClr val="1E2B51"/>
                </a:solidFill>
                <a:latin typeface="+mj-lt"/>
                <a:ea typeface="Proxima Nova"/>
                <a:cs typeface="Proxima Nova"/>
                <a:sym typeface="Proxima Nova"/>
              </a:rPr>
              <a:t>.</a:t>
            </a:r>
          </a:p>
          <a:p>
            <a:pPr marL="342900" indent="-342900">
              <a:lnSpc>
                <a:spcPts val="3960"/>
              </a:lnSpc>
              <a:buFont typeface="Arial" panose="020B0604020202020204" pitchFamily="34" charset="0"/>
              <a:buChar char="•"/>
            </a:pPr>
            <a:r>
              <a:rPr lang="en-US" sz="1859" b="1" dirty="0">
                <a:solidFill>
                  <a:srgbClr val="1E2B51"/>
                </a:solidFill>
                <a:latin typeface="+mj-lt"/>
                <a:ea typeface="Proxima Nova Bold"/>
                <a:cs typeface="Proxima Nova Bold"/>
                <a:sym typeface="Proxima Nova Bold"/>
              </a:rPr>
              <a:t>Fix </a:t>
            </a:r>
            <a:r>
              <a:rPr lang="en-US" sz="1859" b="1" dirty="0" err="1">
                <a:solidFill>
                  <a:srgbClr val="1E2B51"/>
                </a:solidFill>
                <a:latin typeface="+mj-lt"/>
                <a:ea typeface="Proxima Nova Bold"/>
                <a:cs typeface="Proxima Nova Bold"/>
                <a:sym typeface="Proxima Nova Bold"/>
              </a:rPr>
              <a:t>etmek</a:t>
            </a:r>
            <a:r>
              <a:rPr lang="en-US" sz="1859" b="1" dirty="0">
                <a:solidFill>
                  <a:srgbClr val="1E2B51"/>
                </a:solidFill>
                <a:latin typeface="+mj-lt"/>
                <a:ea typeface="Proxima Nova Bold"/>
                <a:cs typeface="Proxima Nova Bold"/>
                <a:sym typeface="Proxima Nova Bold"/>
              </a:rPr>
              <a:t>/</a:t>
            </a:r>
            <a:r>
              <a:rPr lang="en-US" sz="1859" b="1" dirty="0" err="1">
                <a:solidFill>
                  <a:srgbClr val="1E2B51"/>
                </a:solidFill>
                <a:latin typeface="+mj-lt"/>
                <a:ea typeface="Proxima Nova Bold"/>
                <a:cs typeface="Proxima Nova Bold"/>
                <a:sym typeface="Proxima Nova Bold"/>
              </a:rPr>
              <a:t>Fixlemek</a:t>
            </a:r>
            <a:r>
              <a:rPr lang="en-US" sz="1859" b="1" dirty="0">
                <a:solidFill>
                  <a:srgbClr val="1E2B51"/>
                </a:solidFill>
                <a:latin typeface="+mj-lt"/>
                <a:ea typeface="Proxima Nova Bold"/>
                <a:cs typeface="Proxima Nova Bold"/>
                <a:sym typeface="Proxima Nova Bold"/>
              </a:rPr>
              <a:t>: </a:t>
            </a:r>
            <a:r>
              <a:rPr lang="en-US" sz="1859" dirty="0">
                <a:solidFill>
                  <a:srgbClr val="1E2B51"/>
                </a:solidFill>
                <a:latin typeface="+mj-lt"/>
                <a:ea typeface="Proxima Nova"/>
                <a:cs typeface="Proxima Nova"/>
                <a:sym typeface="Proxima Nova"/>
              </a:rPr>
              <a:t>Bir </a:t>
            </a:r>
            <a:r>
              <a:rPr lang="en-US" sz="1859" dirty="0" err="1">
                <a:solidFill>
                  <a:srgbClr val="1E2B51"/>
                </a:solidFill>
                <a:latin typeface="+mj-lt"/>
                <a:ea typeface="Proxima Nova"/>
                <a:cs typeface="Proxima Nova"/>
                <a:sym typeface="Proxima Nova"/>
              </a:rPr>
              <a:t>sorunu</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çözmek</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veya</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düzeltmek</a:t>
            </a:r>
            <a:r>
              <a:rPr lang="en-US" sz="1859" dirty="0">
                <a:solidFill>
                  <a:srgbClr val="1E2B51"/>
                </a:solidFill>
                <a:latin typeface="+mj-lt"/>
                <a:ea typeface="Proxima Nova"/>
                <a:cs typeface="Proxima Nova"/>
                <a:sym typeface="Proxima Nova"/>
              </a:rPr>
              <a:t>.</a:t>
            </a:r>
          </a:p>
          <a:p>
            <a:pPr marL="342900" indent="-342900">
              <a:lnSpc>
                <a:spcPts val="3960"/>
              </a:lnSpc>
              <a:buFont typeface="Arial" panose="020B0604020202020204" pitchFamily="34" charset="0"/>
              <a:buChar char="•"/>
            </a:pPr>
            <a:r>
              <a:rPr lang="en-US" sz="1859" b="1" dirty="0">
                <a:solidFill>
                  <a:srgbClr val="1E2B51"/>
                </a:solidFill>
                <a:latin typeface="+mj-lt"/>
                <a:ea typeface="Proxima Nova Bold"/>
                <a:cs typeface="Proxima Nova Bold"/>
                <a:sym typeface="Proxima Nova Bold"/>
              </a:rPr>
              <a:t>Ignore </a:t>
            </a:r>
            <a:r>
              <a:rPr lang="en-US" sz="1859" b="1" dirty="0" err="1">
                <a:solidFill>
                  <a:srgbClr val="1E2B51"/>
                </a:solidFill>
                <a:latin typeface="+mj-lt"/>
                <a:ea typeface="Proxima Nova Bold"/>
                <a:cs typeface="Proxima Nova Bold"/>
                <a:sym typeface="Proxima Nova Bold"/>
              </a:rPr>
              <a:t>etmek</a:t>
            </a:r>
            <a:r>
              <a:rPr lang="en-US" sz="1859" b="1" dirty="0">
                <a:solidFill>
                  <a:srgbClr val="1E2B51"/>
                </a:solidFill>
                <a:latin typeface="+mj-lt"/>
                <a:ea typeface="Proxima Nova Bold"/>
                <a:cs typeface="Proxima Nova Bold"/>
                <a:sym typeface="Proxima Nova Bold"/>
              </a:rPr>
              <a:t>/</a:t>
            </a:r>
            <a:r>
              <a:rPr lang="en-US" sz="1859" b="1" dirty="0" err="1">
                <a:solidFill>
                  <a:srgbClr val="1E2B51"/>
                </a:solidFill>
                <a:latin typeface="+mj-lt"/>
                <a:ea typeface="Proxima Nova Bold"/>
                <a:cs typeface="Proxima Nova Bold"/>
                <a:sym typeface="Proxima Nova Bold"/>
              </a:rPr>
              <a:t>Ignorelamak</a:t>
            </a:r>
            <a:r>
              <a:rPr lang="en-US" sz="1859" b="1" dirty="0">
                <a:solidFill>
                  <a:srgbClr val="1E2B51"/>
                </a:solidFill>
                <a:latin typeface="+mj-lt"/>
                <a:ea typeface="Proxima Nova Bold"/>
                <a:cs typeface="Proxima Nova Bold"/>
                <a:sym typeface="Proxima Nova Bold"/>
              </a:rPr>
              <a:t>: </a:t>
            </a:r>
            <a:r>
              <a:rPr lang="en-US" sz="1859" dirty="0" err="1">
                <a:solidFill>
                  <a:srgbClr val="1E2B51"/>
                </a:solidFill>
                <a:latin typeface="+mj-lt"/>
                <a:ea typeface="Proxima Nova"/>
                <a:cs typeface="Proxima Nova"/>
                <a:sym typeface="Proxima Nova"/>
              </a:rPr>
              <a:t>Göz</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ardı</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etmek</a:t>
            </a:r>
            <a:r>
              <a:rPr lang="en-US" sz="1859" dirty="0">
                <a:solidFill>
                  <a:srgbClr val="1E2B51"/>
                </a:solidFill>
                <a:latin typeface="+mj-lt"/>
                <a:ea typeface="Proxima Nova"/>
                <a:cs typeface="Proxima Nova"/>
                <a:sym typeface="Proxima Nova"/>
              </a:rPr>
              <a:t>.</a:t>
            </a:r>
          </a:p>
          <a:p>
            <a:pPr marL="342900" indent="-342900">
              <a:lnSpc>
                <a:spcPts val="3960"/>
              </a:lnSpc>
              <a:buFont typeface="Arial" panose="020B0604020202020204" pitchFamily="34" charset="0"/>
              <a:buChar char="•"/>
            </a:pPr>
            <a:r>
              <a:rPr lang="en-US" sz="1859" b="1" dirty="0">
                <a:solidFill>
                  <a:srgbClr val="1E2B51"/>
                </a:solidFill>
                <a:latin typeface="+mj-lt"/>
                <a:ea typeface="Proxima Nova Bold"/>
                <a:cs typeface="Proxima Nova Bold"/>
                <a:sym typeface="Proxima Nova Bold"/>
              </a:rPr>
              <a:t>Follow-up </a:t>
            </a:r>
            <a:r>
              <a:rPr lang="en-US" sz="1859" b="1" dirty="0" err="1">
                <a:solidFill>
                  <a:srgbClr val="1E2B51"/>
                </a:solidFill>
                <a:latin typeface="+mj-lt"/>
                <a:ea typeface="Proxima Nova Bold"/>
                <a:cs typeface="Proxima Nova Bold"/>
                <a:sym typeface="Proxima Nova Bold"/>
              </a:rPr>
              <a:t>etmek</a:t>
            </a:r>
            <a:r>
              <a:rPr lang="en-US" sz="1859" b="1" dirty="0">
                <a:solidFill>
                  <a:srgbClr val="1E2B51"/>
                </a:solidFill>
                <a:latin typeface="+mj-lt"/>
                <a:ea typeface="Proxima Nova Bold"/>
                <a:cs typeface="Proxima Nova Bold"/>
                <a:sym typeface="Proxima Nova Bold"/>
              </a:rPr>
              <a:t>:</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Takip</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etmek</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veya</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izlemek</a:t>
            </a:r>
            <a:r>
              <a:rPr lang="en-US" sz="1859" dirty="0">
                <a:solidFill>
                  <a:srgbClr val="1E2B51"/>
                </a:solidFill>
                <a:latin typeface="+mj-lt"/>
                <a:ea typeface="Proxima Nova"/>
                <a:cs typeface="Proxima Nova"/>
                <a:sym typeface="Proxima Nova"/>
              </a:rPr>
              <a:t>.</a:t>
            </a:r>
          </a:p>
        </p:txBody>
      </p:sp>
      <p:sp>
        <p:nvSpPr>
          <p:cNvPr id="6" name="Freeform 6"/>
          <p:cNvSpPr/>
          <p:nvPr/>
        </p:nvSpPr>
        <p:spPr>
          <a:xfrm>
            <a:off x="7920116" y="1511612"/>
            <a:ext cx="997578" cy="997578"/>
          </a:xfrm>
          <a:custGeom>
            <a:avLst/>
            <a:gdLst/>
            <a:ahLst/>
            <a:cxnLst/>
            <a:rect l="l" t="t" r="r" b="b"/>
            <a:pathLst>
              <a:path w="1496367" h="1496367">
                <a:moveTo>
                  <a:pt x="0" y="0"/>
                </a:moveTo>
                <a:lnTo>
                  <a:pt x="1496367" y="0"/>
                </a:lnTo>
                <a:lnTo>
                  <a:pt x="1496367" y="1496367"/>
                </a:lnTo>
                <a:lnTo>
                  <a:pt x="0" y="149636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sz="800">
              <a:latin typeface="+mj-lt"/>
            </a:endParaRPr>
          </a:p>
        </p:txBody>
      </p:sp>
      <p:sp>
        <p:nvSpPr>
          <p:cNvPr id="7" name="Freeform 7"/>
          <p:cNvSpPr/>
          <p:nvPr/>
        </p:nvSpPr>
        <p:spPr>
          <a:xfrm>
            <a:off x="9929060" y="2128930"/>
            <a:ext cx="880757" cy="1090721"/>
          </a:xfrm>
          <a:custGeom>
            <a:avLst/>
            <a:gdLst/>
            <a:ahLst/>
            <a:cxnLst/>
            <a:rect l="l" t="t" r="r" b="b"/>
            <a:pathLst>
              <a:path w="1321135" h="1636081">
                <a:moveTo>
                  <a:pt x="0" y="0"/>
                </a:moveTo>
                <a:lnTo>
                  <a:pt x="1321136" y="0"/>
                </a:lnTo>
                <a:lnTo>
                  <a:pt x="1321136" y="1636081"/>
                </a:lnTo>
                <a:lnTo>
                  <a:pt x="0" y="163608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tr-TR" sz="800">
              <a:latin typeface="+mj-lt"/>
            </a:endParaRPr>
          </a:p>
        </p:txBody>
      </p:sp>
      <p:sp>
        <p:nvSpPr>
          <p:cNvPr id="8" name="Freeform 8"/>
          <p:cNvSpPr/>
          <p:nvPr/>
        </p:nvSpPr>
        <p:spPr>
          <a:xfrm>
            <a:off x="7983946" y="4031093"/>
            <a:ext cx="894357" cy="871591"/>
          </a:xfrm>
          <a:custGeom>
            <a:avLst/>
            <a:gdLst/>
            <a:ahLst/>
            <a:cxnLst/>
            <a:rect l="l" t="t" r="r" b="b"/>
            <a:pathLst>
              <a:path w="1341535" h="1307387">
                <a:moveTo>
                  <a:pt x="0" y="0"/>
                </a:moveTo>
                <a:lnTo>
                  <a:pt x="1341535" y="0"/>
                </a:lnTo>
                <a:lnTo>
                  <a:pt x="1341535" y="1307387"/>
                </a:lnTo>
                <a:lnTo>
                  <a:pt x="0" y="130738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tr-TR" sz="800">
              <a:latin typeface="+mj-lt"/>
            </a:endParaRPr>
          </a:p>
        </p:txBody>
      </p:sp>
      <p:sp>
        <p:nvSpPr>
          <p:cNvPr id="9" name="Freeform 9"/>
          <p:cNvSpPr/>
          <p:nvPr/>
        </p:nvSpPr>
        <p:spPr>
          <a:xfrm>
            <a:off x="9857242" y="4031092"/>
            <a:ext cx="954105" cy="1093530"/>
          </a:xfrm>
          <a:custGeom>
            <a:avLst/>
            <a:gdLst/>
            <a:ahLst/>
            <a:cxnLst/>
            <a:rect l="l" t="t" r="r" b="b"/>
            <a:pathLst>
              <a:path w="1431158" h="1640295">
                <a:moveTo>
                  <a:pt x="0" y="0"/>
                </a:moveTo>
                <a:lnTo>
                  <a:pt x="1431157" y="0"/>
                </a:lnTo>
                <a:lnTo>
                  <a:pt x="1431157" y="1640295"/>
                </a:lnTo>
                <a:lnTo>
                  <a:pt x="0" y="164029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tr-TR" sz="800">
              <a:latin typeface="+mj-lt"/>
            </a:endParaRPr>
          </a:p>
        </p:txBody>
      </p:sp>
      <p:sp>
        <p:nvSpPr>
          <p:cNvPr id="12" name="TextBox 12"/>
          <p:cNvSpPr txBox="1"/>
          <p:nvPr/>
        </p:nvSpPr>
        <p:spPr>
          <a:xfrm>
            <a:off x="8076542" y="2674290"/>
            <a:ext cx="709166" cy="230832"/>
          </a:xfrm>
          <a:prstGeom prst="rect">
            <a:avLst/>
          </a:prstGeom>
        </p:spPr>
        <p:txBody>
          <a:bodyPr lIns="0" tIns="0" rIns="0" bIns="0" rtlCol="0" anchor="t">
            <a:spAutoFit/>
          </a:bodyPr>
          <a:lstStyle/>
          <a:p>
            <a:pPr algn="ctr">
              <a:lnSpc>
                <a:spcPts val="1839"/>
              </a:lnSpc>
              <a:spcBef>
                <a:spcPct val="0"/>
              </a:spcBef>
            </a:pPr>
            <a:r>
              <a:rPr lang="en-US" sz="1533" b="1">
                <a:solidFill>
                  <a:srgbClr val="0C1B3A"/>
                </a:solidFill>
                <a:latin typeface="+mj-lt"/>
                <a:ea typeface="Proxima Nova Bold"/>
                <a:cs typeface="Proxima Nova Bold"/>
                <a:sym typeface="Proxima Nova Bold"/>
              </a:rPr>
              <a:t>Start-up</a:t>
            </a:r>
          </a:p>
        </p:txBody>
      </p:sp>
      <p:sp>
        <p:nvSpPr>
          <p:cNvPr id="13" name="TextBox 13"/>
          <p:cNvSpPr txBox="1"/>
          <p:nvPr/>
        </p:nvSpPr>
        <p:spPr>
          <a:xfrm>
            <a:off x="9702801" y="3268682"/>
            <a:ext cx="1251111" cy="230832"/>
          </a:xfrm>
          <a:prstGeom prst="rect">
            <a:avLst/>
          </a:prstGeom>
        </p:spPr>
        <p:txBody>
          <a:bodyPr wrap="square" lIns="0" tIns="0" rIns="0" bIns="0" rtlCol="0" anchor="t">
            <a:spAutoFit/>
          </a:bodyPr>
          <a:lstStyle/>
          <a:p>
            <a:pPr algn="ctr">
              <a:lnSpc>
                <a:spcPts val="1839"/>
              </a:lnSpc>
              <a:spcBef>
                <a:spcPct val="0"/>
              </a:spcBef>
            </a:pPr>
            <a:r>
              <a:rPr lang="tr-TR" sz="1533" b="1" dirty="0">
                <a:solidFill>
                  <a:srgbClr val="0C1B3A"/>
                </a:solidFill>
                <a:latin typeface="+mj-lt"/>
                <a:ea typeface="Proxima Nova Bold"/>
                <a:cs typeface="Proxima Nova Bold"/>
                <a:sym typeface="Proxima Nova Bold"/>
              </a:rPr>
              <a:t>Best </a:t>
            </a:r>
            <a:r>
              <a:rPr lang="tr-TR" sz="1533" b="1" dirty="0" err="1">
                <a:solidFill>
                  <a:srgbClr val="0C1B3A"/>
                </a:solidFill>
                <a:latin typeface="+mj-lt"/>
                <a:ea typeface="Proxima Nova Bold"/>
                <a:cs typeface="Proxima Nova Bold"/>
                <a:sym typeface="Proxima Nova Bold"/>
              </a:rPr>
              <a:t>practice</a:t>
            </a:r>
            <a:endParaRPr lang="en-US" sz="1533" b="1" dirty="0">
              <a:solidFill>
                <a:srgbClr val="0C1B3A"/>
              </a:solidFill>
              <a:latin typeface="+mj-lt"/>
              <a:ea typeface="Proxima Nova Bold"/>
              <a:cs typeface="Proxima Nova Bold"/>
              <a:sym typeface="Proxima Nova Bold"/>
            </a:endParaRPr>
          </a:p>
        </p:txBody>
      </p:sp>
      <p:sp>
        <p:nvSpPr>
          <p:cNvPr id="14" name="TextBox 14"/>
          <p:cNvSpPr txBox="1"/>
          <p:nvPr/>
        </p:nvSpPr>
        <p:spPr>
          <a:xfrm>
            <a:off x="7801246" y="5002375"/>
            <a:ext cx="1253827" cy="230832"/>
          </a:xfrm>
          <a:prstGeom prst="rect">
            <a:avLst/>
          </a:prstGeom>
        </p:spPr>
        <p:txBody>
          <a:bodyPr lIns="0" tIns="0" rIns="0" bIns="0" rtlCol="0" anchor="t">
            <a:spAutoFit/>
          </a:bodyPr>
          <a:lstStyle/>
          <a:p>
            <a:pPr algn="ctr">
              <a:lnSpc>
                <a:spcPts val="1839"/>
              </a:lnSpc>
              <a:spcBef>
                <a:spcPct val="0"/>
              </a:spcBef>
            </a:pPr>
            <a:r>
              <a:rPr lang="tr-TR" sz="1533" b="1" dirty="0" err="1">
                <a:solidFill>
                  <a:srgbClr val="0C1B3A"/>
                </a:solidFill>
                <a:latin typeface="+mj-lt"/>
                <a:ea typeface="Proxima Nova Bold"/>
                <a:cs typeface="Proxima Nova Bold"/>
                <a:sym typeface="Proxima Nova Bold"/>
              </a:rPr>
              <a:t>Fixlemek</a:t>
            </a:r>
            <a:endParaRPr lang="en-US" sz="1533" b="1" dirty="0">
              <a:solidFill>
                <a:srgbClr val="0C1B3A"/>
              </a:solidFill>
              <a:latin typeface="+mj-lt"/>
              <a:ea typeface="Proxima Nova Bold"/>
              <a:cs typeface="Proxima Nova Bold"/>
              <a:sym typeface="Proxima Nova Bold"/>
            </a:endParaRPr>
          </a:p>
        </p:txBody>
      </p:sp>
      <p:sp>
        <p:nvSpPr>
          <p:cNvPr id="15" name="TextBox 15"/>
          <p:cNvSpPr txBox="1"/>
          <p:nvPr/>
        </p:nvSpPr>
        <p:spPr>
          <a:xfrm>
            <a:off x="9746151" y="5243675"/>
            <a:ext cx="1125049" cy="230832"/>
          </a:xfrm>
          <a:prstGeom prst="rect">
            <a:avLst/>
          </a:prstGeom>
        </p:spPr>
        <p:txBody>
          <a:bodyPr wrap="square" lIns="0" tIns="0" rIns="0" bIns="0" rtlCol="0" anchor="t">
            <a:spAutoFit/>
          </a:bodyPr>
          <a:lstStyle/>
          <a:p>
            <a:pPr algn="ctr">
              <a:lnSpc>
                <a:spcPts val="1839"/>
              </a:lnSpc>
              <a:spcBef>
                <a:spcPct val="0"/>
              </a:spcBef>
            </a:pPr>
            <a:r>
              <a:rPr lang="tr-TR" sz="1533" b="1" dirty="0" err="1">
                <a:solidFill>
                  <a:srgbClr val="0C1B3A"/>
                </a:solidFill>
                <a:latin typeface="+mj-lt"/>
                <a:ea typeface="Proxima Nova Bold"/>
                <a:cs typeface="Proxima Nova Bold"/>
                <a:sym typeface="Proxima Nova Bold"/>
              </a:rPr>
              <a:t>Ignore</a:t>
            </a:r>
            <a:r>
              <a:rPr lang="tr-TR" sz="1533" b="1" dirty="0">
                <a:solidFill>
                  <a:srgbClr val="0C1B3A"/>
                </a:solidFill>
                <a:latin typeface="+mj-lt"/>
                <a:ea typeface="Proxima Nova Bold"/>
                <a:cs typeface="Proxima Nova Bold"/>
                <a:sym typeface="Proxima Nova Bold"/>
              </a:rPr>
              <a:t> etmek</a:t>
            </a:r>
            <a:endParaRPr lang="en-US" sz="1533" b="1" dirty="0">
              <a:solidFill>
                <a:srgbClr val="0C1B3A"/>
              </a:solidFill>
              <a:latin typeface="+mj-lt"/>
              <a:ea typeface="Proxima Nova Bold"/>
              <a:cs typeface="Proxima Nova Bold"/>
              <a:sym typeface="Proxima Nova Bold"/>
            </a:endParaRPr>
          </a:p>
        </p:txBody>
      </p:sp>
      <p:sp>
        <p:nvSpPr>
          <p:cNvPr id="16" name="TextBox 11">
            <a:extLst>
              <a:ext uri="{FF2B5EF4-FFF2-40B4-BE49-F238E27FC236}">
                <a16:creationId xmlns:a16="http://schemas.microsoft.com/office/drawing/2014/main" id="{192325AB-339D-C189-A99D-26F8B4AF7423}"/>
              </a:ext>
            </a:extLst>
          </p:cNvPr>
          <p:cNvSpPr txBox="1"/>
          <p:nvPr/>
        </p:nvSpPr>
        <p:spPr>
          <a:xfrm>
            <a:off x="355599" y="441670"/>
            <a:ext cx="11196883" cy="358431"/>
          </a:xfrm>
          <a:prstGeom prst="rect">
            <a:avLst/>
          </a:prstGeom>
        </p:spPr>
        <p:txBody>
          <a:bodyPr lIns="0" tIns="0" rIns="0" bIns="0" rtlCol="0" anchor="t">
            <a:spAutoFit/>
          </a:bodyPr>
          <a:lstStyle/>
          <a:p>
            <a:pPr>
              <a:lnSpc>
                <a:spcPts val="2640"/>
              </a:lnSpc>
            </a:pPr>
            <a:r>
              <a:rPr lang="en-US" sz="3200" b="1" dirty="0" err="1">
                <a:solidFill>
                  <a:srgbClr val="0C1B3A"/>
                </a:solidFill>
                <a:latin typeface="+mj-lt"/>
                <a:ea typeface="Proxima Nova Bold"/>
                <a:cs typeface="Proxima Nova Bold"/>
                <a:sym typeface="Proxima Nova Bold"/>
              </a:rPr>
              <a:t>İş</a:t>
            </a:r>
            <a:r>
              <a:rPr lang="en-US" sz="3200" b="1" dirty="0">
                <a:solidFill>
                  <a:srgbClr val="0C1B3A"/>
                </a:solidFill>
                <a:latin typeface="+mj-lt"/>
                <a:ea typeface="Proxima Nova Bold"/>
                <a:cs typeface="Proxima Nova Bold"/>
                <a:sym typeface="Proxima Nova Bold"/>
              </a:rPr>
              <a:t> </a:t>
            </a:r>
            <a:r>
              <a:rPr lang="en-US" sz="3200" b="1" dirty="0" err="1">
                <a:solidFill>
                  <a:srgbClr val="0C1B3A"/>
                </a:solidFill>
                <a:latin typeface="+mj-lt"/>
                <a:ea typeface="Proxima Nova Bold"/>
                <a:cs typeface="Proxima Nova Bold"/>
                <a:sym typeface="Proxima Nova Bold"/>
              </a:rPr>
              <a:t>ve</a:t>
            </a:r>
            <a:r>
              <a:rPr lang="en-US" sz="3200" b="1" dirty="0">
                <a:solidFill>
                  <a:srgbClr val="0C1B3A"/>
                </a:solidFill>
                <a:latin typeface="+mj-lt"/>
                <a:ea typeface="Proxima Nova Bold"/>
                <a:cs typeface="Proxima Nova Bold"/>
                <a:sym typeface="Proxima Nova Bold"/>
              </a:rPr>
              <a:t> </a:t>
            </a:r>
            <a:r>
              <a:rPr lang="en-US" sz="3200" b="1" dirty="0" err="1">
                <a:solidFill>
                  <a:srgbClr val="0C1B3A"/>
                </a:solidFill>
                <a:latin typeface="+mj-lt"/>
                <a:ea typeface="Proxima Nova Bold"/>
                <a:cs typeface="Proxima Nova Bold"/>
                <a:sym typeface="Proxima Nova Bold"/>
              </a:rPr>
              <a:t>Süreç</a:t>
            </a:r>
            <a:r>
              <a:rPr lang="en-US" sz="3200" b="1" dirty="0">
                <a:solidFill>
                  <a:srgbClr val="0C1B3A"/>
                </a:solidFill>
                <a:latin typeface="+mj-lt"/>
                <a:ea typeface="Proxima Nova Bold"/>
                <a:cs typeface="Proxima Nova Bold"/>
                <a:sym typeface="Proxima Nova Bold"/>
              </a:rPr>
              <a:t> </a:t>
            </a:r>
            <a:r>
              <a:rPr lang="en-US" sz="3200" b="1" dirty="0" err="1">
                <a:solidFill>
                  <a:srgbClr val="0C1B3A"/>
                </a:solidFill>
                <a:latin typeface="+mj-lt"/>
                <a:ea typeface="Proxima Nova Bold"/>
                <a:cs typeface="Proxima Nova Bold"/>
                <a:sym typeface="Proxima Nova Bold"/>
              </a:rPr>
              <a:t>Yönetimi</a:t>
            </a:r>
            <a:r>
              <a:rPr lang="en-US" sz="3200" b="1" dirty="0">
                <a:solidFill>
                  <a:srgbClr val="0C1B3A"/>
                </a:solidFill>
                <a:latin typeface="+mj-lt"/>
                <a:ea typeface="Proxima Nova Bold"/>
                <a:cs typeface="Proxima Nova Bold"/>
                <a:sym typeface="Proxima Nova Bold"/>
              </a:rPr>
              <a:t> </a:t>
            </a:r>
            <a:r>
              <a:rPr lang="en-US" sz="3200" b="1" dirty="0" err="1">
                <a:solidFill>
                  <a:srgbClr val="0C1B3A"/>
                </a:solidFill>
                <a:latin typeface="+mj-lt"/>
                <a:ea typeface="Proxima Nova Bold"/>
                <a:cs typeface="Proxima Nova Bold"/>
                <a:sym typeface="Proxima Nova Bold"/>
              </a:rPr>
              <a:t>Terimleri</a:t>
            </a:r>
            <a:endParaRPr lang="en-US" sz="3200" b="1" dirty="0">
              <a:solidFill>
                <a:srgbClr val="0C1B3A"/>
              </a:solidFill>
              <a:latin typeface="+mj-lt"/>
              <a:ea typeface="Proxima Nova Bold"/>
              <a:cs typeface="Proxima Nova Bold"/>
              <a:sym typeface="Proxima Nova Bo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2612A75F-C568-85F4-6FA5-493638C4AA49}"/>
              </a:ext>
            </a:extLst>
          </p:cNvPr>
          <p:cNvGraphicFramePr>
            <a:graphicFrameLocks noChangeAspect="1"/>
          </p:cNvGraphicFramePr>
          <p:nvPr>
            <p:custDataLst>
              <p:tags r:id="rId1"/>
            </p:custDataLst>
            <p:extLst>
              <p:ext uri="{D42A27DB-BD31-4B8C-83A1-F6EECF244321}">
                <p14:modId xmlns:p14="http://schemas.microsoft.com/office/powerpoint/2010/main" val="36289466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3" progId="TCLayout.ActiveDocument.1">
                  <p:embed/>
                </p:oleObj>
              </mc:Choice>
              <mc:Fallback>
                <p:oleObj name="think-cell Slide" r:id="rId3" imgW="532" imgH="53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2" name="Group 2"/>
          <p:cNvGrpSpPr/>
          <p:nvPr/>
        </p:nvGrpSpPr>
        <p:grpSpPr>
          <a:xfrm>
            <a:off x="10763605" y="6172201"/>
            <a:ext cx="742595" cy="592403"/>
            <a:chOff x="0" y="0"/>
            <a:chExt cx="1485190" cy="1184806"/>
          </a:xfrm>
        </p:grpSpPr>
        <p:sp>
          <p:nvSpPr>
            <p:cNvPr id="3" name="Freeform 3"/>
            <p:cNvSpPr/>
            <p:nvPr/>
          </p:nvSpPr>
          <p:spPr>
            <a:xfrm>
              <a:off x="0" y="0"/>
              <a:ext cx="1485138" cy="1184783"/>
            </a:xfrm>
            <a:custGeom>
              <a:avLst/>
              <a:gdLst/>
              <a:ahLst/>
              <a:cxnLst/>
              <a:rect l="l" t="t" r="r" b="b"/>
              <a:pathLst>
                <a:path w="1485138" h="1184783">
                  <a:moveTo>
                    <a:pt x="0" y="0"/>
                  </a:moveTo>
                  <a:lnTo>
                    <a:pt x="1485138" y="0"/>
                  </a:lnTo>
                  <a:lnTo>
                    <a:pt x="1485138" y="1184783"/>
                  </a:lnTo>
                  <a:lnTo>
                    <a:pt x="0" y="1184783"/>
                  </a:lnTo>
                  <a:lnTo>
                    <a:pt x="0" y="0"/>
                  </a:lnTo>
                  <a:close/>
                </a:path>
              </a:pathLst>
            </a:custGeom>
            <a:blipFill>
              <a:blip r:embed="rId5"/>
              <a:stretch>
                <a:fillRect t="-11716" r="-3" b="-11718"/>
              </a:stretch>
            </a:blipFill>
          </p:spPr>
        </p:sp>
      </p:grpSp>
      <p:sp>
        <p:nvSpPr>
          <p:cNvPr id="4" name="AutoShape 4"/>
          <p:cNvSpPr/>
          <p:nvPr/>
        </p:nvSpPr>
        <p:spPr>
          <a:xfrm rot="11532">
            <a:off x="336518" y="882650"/>
            <a:ext cx="11356947" cy="0"/>
          </a:xfrm>
          <a:prstGeom prst="line">
            <a:avLst/>
          </a:prstGeom>
          <a:ln w="28575" cap="rnd">
            <a:solidFill>
              <a:srgbClr val="F89D56"/>
            </a:solidFill>
            <a:prstDash val="solid"/>
            <a:headEnd type="none" w="sm" len="sm"/>
            <a:tailEnd type="none" w="sm" len="sm"/>
          </a:ln>
        </p:spPr>
        <p:txBody>
          <a:bodyPr/>
          <a:lstStyle/>
          <a:p>
            <a:endParaRPr lang="tr-TR" sz="800">
              <a:latin typeface="+mj-lt"/>
            </a:endParaRPr>
          </a:p>
        </p:txBody>
      </p:sp>
      <p:sp>
        <p:nvSpPr>
          <p:cNvPr id="5" name="Freeform 5"/>
          <p:cNvSpPr/>
          <p:nvPr/>
        </p:nvSpPr>
        <p:spPr>
          <a:xfrm>
            <a:off x="7885786" y="1487944"/>
            <a:ext cx="1084746" cy="1084746"/>
          </a:xfrm>
          <a:custGeom>
            <a:avLst/>
            <a:gdLst/>
            <a:ahLst/>
            <a:cxnLst/>
            <a:rect l="l" t="t" r="r" b="b"/>
            <a:pathLst>
              <a:path w="1627119" h="1627119">
                <a:moveTo>
                  <a:pt x="0" y="0"/>
                </a:moveTo>
                <a:lnTo>
                  <a:pt x="1627120" y="0"/>
                </a:lnTo>
                <a:lnTo>
                  <a:pt x="1627120" y="1627119"/>
                </a:lnTo>
                <a:lnTo>
                  <a:pt x="0" y="16271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tr-TR" sz="800">
              <a:latin typeface="+mj-lt"/>
            </a:endParaRPr>
          </a:p>
        </p:txBody>
      </p:sp>
      <p:sp>
        <p:nvSpPr>
          <p:cNvPr id="6" name="Freeform 6"/>
          <p:cNvSpPr/>
          <p:nvPr/>
        </p:nvSpPr>
        <p:spPr>
          <a:xfrm>
            <a:off x="9829540" y="2113278"/>
            <a:ext cx="1081109" cy="1028405"/>
          </a:xfrm>
          <a:custGeom>
            <a:avLst/>
            <a:gdLst/>
            <a:ahLst/>
            <a:cxnLst/>
            <a:rect l="l" t="t" r="r" b="b"/>
            <a:pathLst>
              <a:path w="1621663" h="1542607">
                <a:moveTo>
                  <a:pt x="0" y="0"/>
                </a:moveTo>
                <a:lnTo>
                  <a:pt x="1621663" y="0"/>
                </a:lnTo>
                <a:lnTo>
                  <a:pt x="1621663" y="1542607"/>
                </a:lnTo>
                <a:lnTo>
                  <a:pt x="0" y="154260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tr-TR" sz="800">
              <a:latin typeface="+mj-lt"/>
            </a:endParaRPr>
          </a:p>
        </p:txBody>
      </p:sp>
      <p:sp>
        <p:nvSpPr>
          <p:cNvPr id="7" name="Freeform 7"/>
          <p:cNvSpPr/>
          <p:nvPr/>
        </p:nvSpPr>
        <p:spPr>
          <a:xfrm>
            <a:off x="7696650" y="4031092"/>
            <a:ext cx="1463017" cy="854037"/>
          </a:xfrm>
          <a:custGeom>
            <a:avLst/>
            <a:gdLst/>
            <a:ahLst/>
            <a:cxnLst/>
            <a:rect l="l" t="t" r="r" b="b"/>
            <a:pathLst>
              <a:path w="2194526" h="1281055">
                <a:moveTo>
                  <a:pt x="0" y="0"/>
                </a:moveTo>
                <a:lnTo>
                  <a:pt x="2194526" y="0"/>
                </a:lnTo>
                <a:lnTo>
                  <a:pt x="2194526" y="1281054"/>
                </a:lnTo>
                <a:lnTo>
                  <a:pt x="0" y="128105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tr-TR" sz="800">
              <a:latin typeface="+mj-lt"/>
            </a:endParaRPr>
          </a:p>
        </p:txBody>
      </p:sp>
      <p:sp>
        <p:nvSpPr>
          <p:cNvPr id="8" name="TextBox 8"/>
          <p:cNvSpPr txBox="1"/>
          <p:nvPr/>
        </p:nvSpPr>
        <p:spPr>
          <a:xfrm>
            <a:off x="685800" y="988231"/>
            <a:ext cx="6578600" cy="5054525"/>
          </a:xfrm>
          <a:prstGeom prst="rect">
            <a:avLst/>
          </a:prstGeom>
        </p:spPr>
        <p:txBody>
          <a:bodyPr wrap="square" lIns="0" tIns="0" rIns="0" bIns="0" rtlCol="0" anchor="t">
            <a:spAutoFit/>
          </a:bodyPr>
          <a:lstStyle/>
          <a:p>
            <a:pPr marL="342900" indent="-342900">
              <a:lnSpc>
                <a:spcPts val="3960"/>
              </a:lnSpc>
              <a:buFont typeface="Arial" panose="020B0604020202020204" pitchFamily="34" charset="0"/>
              <a:buChar char="•"/>
            </a:pPr>
            <a:r>
              <a:rPr lang="en-US" sz="1859" b="1" dirty="0">
                <a:solidFill>
                  <a:srgbClr val="1E2B51"/>
                </a:solidFill>
                <a:latin typeface="+mj-lt"/>
                <a:ea typeface="Proxima Nova Bold"/>
                <a:cs typeface="Proxima Nova Bold"/>
                <a:sym typeface="Proxima Nova Bold"/>
              </a:rPr>
              <a:t>Budget: </a:t>
            </a:r>
            <a:r>
              <a:rPr lang="en-US" sz="1859" dirty="0" err="1">
                <a:solidFill>
                  <a:srgbClr val="1E2B51"/>
                </a:solidFill>
                <a:latin typeface="+mj-lt"/>
                <a:ea typeface="Proxima Nova"/>
                <a:cs typeface="Proxima Nova"/>
                <a:sym typeface="Proxima Nova"/>
              </a:rPr>
              <a:t>Bütçe</a:t>
            </a:r>
            <a:endParaRPr lang="en-US" sz="1859" dirty="0">
              <a:solidFill>
                <a:srgbClr val="1E2B51"/>
              </a:solidFill>
              <a:latin typeface="+mj-lt"/>
              <a:ea typeface="Proxima Nova"/>
              <a:cs typeface="Proxima Nova"/>
              <a:sym typeface="Proxima Nova"/>
            </a:endParaRPr>
          </a:p>
          <a:p>
            <a:pPr marL="342900" indent="-342900">
              <a:lnSpc>
                <a:spcPts val="3960"/>
              </a:lnSpc>
              <a:buFont typeface="Arial" panose="020B0604020202020204" pitchFamily="34" charset="0"/>
              <a:buChar char="•"/>
            </a:pPr>
            <a:r>
              <a:rPr lang="en-US" sz="1859" b="1" dirty="0">
                <a:solidFill>
                  <a:srgbClr val="1E2B51"/>
                </a:solidFill>
                <a:latin typeface="+mj-lt"/>
                <a:ea typeface="Proxima Nova Bold"/>
                <a:cs typeface="Proxima Nova Bold"/>
                <a:sym typeface="Proxima Nova Bold"/>
              </a:rPr>
              <a:t>Charge </a:t>
            </a:r>
            <a:r>
              <a:rPr lang="en-US" sz="1859" b="1" dirty="0" err="1">
                <a:solidFill>
                  <a:srgbClr val="1E2B51"/>
                </a:solidFill>
                <a:latin typeface="+mj-lt"/>
                <a:ea typeface="Proxima Nova Bold"/>
                <a:cs typeface="Proxima Nova Bold"/>
                <a:sym typeface="Proxima Nova Bold"/>
              </a:rPr>
              <a:t>etmek</a:t>
            </a:r>
            <a:r>
              <a:rPr lang="en-US" sz="1859" b="1" dirty="0">
                <a:solidFill>
                  <a:srgbClr val="1E2B51"/>
                </a:solidFill>
                <a:latin typeface="+mj-lt"/>
                <a:ea typeface="Proxima Nova Bold"/>
                <a:cs typeface="Proxima Nova Bold"/>
                <a:sym typeface="Proxima Nova Bold"/>
              </a:rPr>
              <a:t>: </a:t>
            </a:r>
            <a:r>
              <a:rPr lang="en-US" sz="1859" dirty="0" err="1">
                <a:solidFill>
                  <a:srgbClr val="1E2B51"/>
                </a:solidFill>
                <a:latin typeface="+mj-lt"/>
                <a:ea typeface="Proxima Nova"/>
                <a:cs typeface="Proxima Nova"/>
                <a:sym typeface="Proxima Nova"/>
              </a:rPr>
              <a:t>Masrafı</a:t>
            </a:r>
            <a:r>
              <a:rPr lang="en-US" sz="1859" dirty="0">
                <a:solidFill>
                  <a:srgbClr val="1E2B51"/>
                </a:solidFill>
                <a:latin typeface="+mj-lt"/>
                <a:ea typeface="Proxima Nova"/>
                <a:cs typeface="Proxima Nova"/>
                <a:sym typeface="Proxima Nova"/>
              </a:rPr>
              <a:t> tahsil </a:t>
            </a:r>
            <a:r>
              <a:rPr lang="en-US" sz="1859" dirty="0" err="1">
                <a:solidFill>
                  <a:srgbClr val="1E2B51"/>
                </a:solidFill>
                <a:latin typeface="+mj-lt"/>
                <a:ea typeface="Proxima Nova"/>
                <a:cs typeface="Proxima Nova"/>
                <a:sym typeface="Proxima Nova"/>
              </a:rPr>
              <a:t>etmek</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veya</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yansıtmak</a:t>
            </a:r>
            <a:r>
              <a:rPr lang="en-US" sz="1859" dirty="0">
                <a:solidFill>
                  <a:srgbClr val="1E2B51"/>
                </a:solidFill>
                <a:latin typeface="+mj-lt"/>
                <a:ea typeface="Proxima Nova"/>
                <a:cs typeface="Proxima Nova"/>
                <a:sym typeface="Proxima Nova"/>
              </a:rPr>
              <a:t>.</a:t>
            </a:r>
          </a:p>
          <a:p>
            <a:pPr marL="342900" indent="-342900">
              <a:lnSpc>
                <a:spcPts val="3960"/>
              </a:lnSpc>
              <a:buFont typeface="Arial" panose="020B0604020202020204" pitchFamily="34" charset="0"/>
              <a:buChar char="•"/>
            </a:pPr>
            <a:r>
              <a:rPr lang="en-US" sz="1859" b="1" dirty="0">
                <a:solidFill>
                  <a:srgbClr val="1E2B51"/>
                </a:solidFill>
                <a:latin typeface="+mj-lt"/>
                <a:ea typeface="Proxima Nova Bold"/>
                <a:cs typeface="Proxima Nova Bold"/>
                <a:sym typeface="Proxima Nova Bold"/>
              </a:rPr>
              <a:t>Cost-cutting: </a:t>
            </a:r>
            <a:r>
              <a:rPr lang="en-US" sz="1859" dirty="0" err="1">
                <a:solidFill>
                  <a:srgbClr val="1E2B51"/>
                </a:solidFill>
                <a:latin typeface="+mj-lt"/>
                <a:ea typeface="Proxima Nova"/>
                <a:cs typeface="Proxima Nova"/>
                <a:sym typeface="Proxima Nova"/>
              </a:rPr>
              <a:t>Maliyetleri</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düşürmek</a:t>
            </a:r>
            <a:r>
              <a:rPr lang="en-US" sz="1859" dirty="0">
                <a:solidFill>
                  <a:srgbClr val="1E2B51"/>
                </a:solidFill>
                <a:latin typeface="+mj-lt"/>
                <a:ea typeface="Proxima Nova"/>
                <a:cs typeface="Proxima Nova"/>
                <a:sym typeface="Proxima Nova"/>
              </a:rPr>
              <a:t>.</a:t>
            </a:r>
          </a:p>
          <a:p>
            <a:pPr marL="342900" indent="-342900">
              <a:lnSpc>
                <a:spcPts val="3960"/>
              </a:lnSpc>
              <a:buFont typeface="Arial" panose="020B0604020202020204" pitchFamily="34" charset="0"/>
              <a:buChar char="•"/>
            </a:pPr>
            <a:r>
              <a:rPr lang="en-US" sz="1859" b="1" dirty="0">
                <a:solidFill>
                  <a:srgbClr val="1E2B51"/>
                </a:solidFill>
                <a:latin typeface="+mj-lt"/>
                <a:ea typeface="Proxima Nova Bold"/>
                <a:cs typeface="Proxima Nova Bold"/>
                <a:sym typeface="Proxima Nova Bold"/>
              </a:rPr>
              <a:t>Onboard </a:t>
            </a:r>
            <a:r>
              <a:rPr lang="en-US" sz="1859" b="1" dirty="0" err="1">
                <a:solidFill>
                  <a:srgbClr val="1E2B51"/>
                </a:solidFill>
                <a:latin typeface="+mj-lt"/>
                <a:ea typeface="Proxima Nova Bold"/>
                <a:cs typeface="Proxima Nova Bold"/>
                <a:sym typeface="Proxima Nova Bold"/>
              </a:rPr>
              <a:t>etmek</a:t>
            </a:r>
            <a:r>
              <a:rPr lang="en-US" sz="1859" b="1" dirty="0">
                <a:solidFill>
                  <a:srgbClr val="1E2B51"/>
                </a:solidFill>
                <a:latin typeface="+mj-lt"/>
                <a:ea typeface="Proxima Nova Bold"/>
                <a:cs typeface="Proxima Nova Bold"/>
                <a:sym typeface="Proxima Nova Bold"/>
              </a:rPr>
              <a:t>:</a:t>
            </a:r>
            <a:r>
              <a:rPr lang="en-US" sz="1859" dirty="0">
                <a:solidFill>
                  <a:srgbClr val="1E2B51"/>
                </a:solidFill>
                <a:latin typeface="+mj-lt"/>
                <a:ea typeface="Proxima Nova"/>
                <a:cs typeface="Proxima Nova"/>
                <a:sym typeface="Proxima Nova"/>
              </a:rPr>
              <a:t> Yeni </a:t>
            </a:r>
            <a:r>
              <a:rPr lang="en-US" sz="1859" dirty="0" err="1">
                <a:solidFill>
                  <a:srgbClr val="1E2B51"/>
                </a:solidFill>
                <a:latin typeface="+mj-lt"/>
                <a:ea typeface="Proxima Nova"/>
                <a:cs typeface="Proxima Nova"/>
                <a:sym typeface="Proxima Nova"/>
              </a:rPr>
              <a:t>çalışanı</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işe</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alıştırmak</a:t>
            </a:r>
            <a:r>
              <a:rPr lang="en-US" sz="1859" dirty="0">
                <a:solidFill>
                  <a:srgbClr val="1E2B51"/>
                </a:solidFill>
                <a:latin typeface="+mj-lt"/>
                <a:ea typeface="Proxima Nova"/>
                <a:cs typeface="Proxima Nova"/>
                <a:sym typeface="Proxima Nova"/>
              </a:rPr>
              <a:t>.</a:t>
            </a:r>
          </a:p>
          <a:p>
            <a:pPr marL="342900" indent="-342900">
              <a:lnSpc>
                <a:spcPts val="3960"/>
              </a:lnSpc>
              <a:buFont typeface="Arial" panose="020B0604020202020204" pitchFamily="34" charset="0"/>
              <a:buChar char="•"/>
            </a:pPr>
            <a:r>
              <a:rPr lang="en-US" sz="1859" b="1" dirty="0">
                <a:solidFill>
                  <a:srgbClr val="1E2B51"/>
                </a:solidFill>
                <a:latin typeface="+mj-lt"/>
                <a:ea typeface="Proxima Nova Bold"/>
                <a:cs typeface="Proxima Nova Bold"/>
                <a:sym typeface="Proxima Nova Bold"/>
              </a:rPr>
              <a:t>Offboard </a:t>
            </a:r>
            <a:r>
              <a:rPr lang="en-US" sz="1859" b="1" dirty="0" err="1">
                <a:solidFill>
                  <a:srgbClr val="1E2B51"/>
                </a:solidFill>
                <a:latin typeface="+mj-lt"/>
                <a:ea typeface="Proxima Nova Bold"/>
                <a:cs typeface="Proxima Nova Bold"/>
                <a:sym typeface="Proxima Nova Bold"/>
              </a:rPr>
              <a:t>etmek</a:t>
            </a:r>
            <a:r>
              <a:rPr lang="en-US" sz="1859" b="1" dirty="0">
                <a:solidFill>
                  <a:srgbClr val="1E2B51"/>
                </a:solidFill>
                <a:latin typeface="+mj-lt"/>
                <a:ea typeface="Proxima Nova Bold"/>
                <a:cs typeface="Proxima Nova Bold"/>
                <a:sym typeface="Proxima Nova Bold"/>
              </a:rPr>
              <a:t>:</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Çalışanın</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işten</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ayrılma</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sürecini</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yönetmek</a:t>
            </a:r>
            <a:r>
              <a:rPr lang="en-US" sz="1859" dirty="0">
                <a:solidFill>
                  <a:srgbClr val="1E2B51"/>
                </a:solidFill>
                <a:latin typeface="+mj-lt"/>
                <a:ea typeface="Proxima Nova"/>
                <a:cs typeface="Proxima Nova"/>
                <a:sym typeface="Proxima Nova"/>
              </a:rPr>
              <a:t>.</a:t>
            </a:r>
          </a:p>
          <a:p>
            <a:pPr marL="342900" indent="-342900">
              <a:lnSpc>
                <a:spcPts val="3960"/>
              </a:lnSpc>
              <a:buFont typeface="Arial" panose="020B0604020202020204" pitchFamily="34" charset="0"/>
              <a:buChar char="•"/>
            </a:pPr>
            <a:r>
              <a:rPr lang="en-US" sz="1859" b="1" dirty="0">
                <a:solidFill>
                  <a:srgbClr val="1E2B51"/>
                </a:solidFill>
                <a:latin typeface="+mj-lt"/>
                <a:ea typeface="Proxima Nova Bold"/>
                <a:cs typeface="Proxima Nova Bold"/>
                <a:sym typeface="Proxima Nova Bold"/>
              </a:rPr>
              <a:t>Mobbing </a:t>
            </a:r>
            <a:r>
              <a:rPr lang="en-US" sz="1859" b="1" dirty="0" err="1">
                <a:solidFill>
                  <a:srgbClr val="1E2B51"/>
                </a:solidFill>
                <a:latin typeface="+mj-lt"/>
                <a:ea typeface="Proxima Nova Bold"/>
                <a:cs typeface="Proxima Nova Bold"/>
                <a:sym typeface="Proxima Nova Bold"/>
              </a:rPr>
              <a:t>yapmak</a:t>
            </a:r>
            <a:r>
              <a:rPr lang="en-US" sz="1859" b="1" dirty="0">
                <a:solidFill>
                  <a:srgbClr val="1E2B51"/>
                </a:solidFill>
                <a:latin typeface="+mj-lt"/>
                <a:ea typeface="Proxima Nova Bold"/>
                <a:cs typeface="Proxima Nova Bold"/>
                <a:sym typeface="Proxima Nova Bold"/>
              </a:rPr>
              <a:t>: </a:t>
            </a:r>
            <a:r>
              <a:rPr lang="en-US" sz="1859" dirty="0" err="1">
                <a:solidFill>
                  <a:srgbClr val="1E2B51"/>
                </a:solidFill>
                <a:latin typeface="+mj-lt"/>
                <a:ea typeface="Proxima Nova"/>
                <a:cs typeface="Proxima Nova"/>
                <a:sym typeface="Proxima Nova"/>
              </a:rPr>
              <a:t>İş</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yerinde</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psikolojik</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baskı</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uygulamak</a:t>
            </a:r>
            <a:r>
              <a:rPr lang="en-US" sz="1859" dirty="0">
                <a:solidFill>
                  <a:srgbClr val="1E2B51"/>
                </a:solidFill>
                <a:latin typeface="+mj-lt"/>
                <a:ea typeface="Proxima Nova"/>
                <a:cs typeface="Proxima Nova"/>
                <a:sym typeface="Proxima Nova"/>
              </a:rPr>
              <a:t>.</a:t>
            </a:r>
          </a:p>
          <a:p>
            <a:pPr marL="342900" indent="-342900">
              <a:lnSpc>
                <a:spcPts val="3960"/>
              </a:lnSpc>
              <a:buFont typeface="Arial" panose="020B0604020202020204" pitchFamily="34" charset="0"/>
              <a:buChar char="•"/>
            </a:pPr>
            <a:r>
              <a:rPr lang="en-US" sz="1859" b="1" dirty="0">
                <a:solidFill>
                  <a:srgbClr val="1E2B51"/>
                </a:solidFill>
                <a:latin typeface="+mj-lt"/>
                <a:ea typeface="Proxima Nova Bold"/>
                <a:cs typeface="Proxima Nova Bold"/>
                <a:sym typeface="Proxima Nova Bold"/>
              </a:rPr>
              <a:t>Promote </a:t>
            </a:r>
            <a:r>
              <a:rPr lang="en-US" sz="1859" b="1" dirty="0" err="1">
                <a:solidFill>
                  <a:srgbClr val="1E2B51"/>
                </a:solidFill>
                <a:latin typeface="+mj-lt"/>
                <a:ea typeface="Proxima Nova Bold"/>
                <a:cs typeface="Proxima Nova Bold"/>
                <a:sym typeface="Proxima Nova Bold"/>
              </a:rPr>
              <a:t>etmek</a:t>
            </a:r>
            <a:r>
              <a:rPr lang="en-US" sz="1859" b="1" dirty="0">
                <a:solidFill>
                  <a:srgbClr val="1E2B51"/>
                </a:solidFill>
                <a:latin typeface="+mj-lt"/>
                <a:ea typeface="Proxima Nova Bold"/>
                <a:cs typeface="Proxima Nova Bold"/>
                <a:sym typeface="Proxima Nova Bold"/>
              </a:rPr>
              <a:t>: </a:t>
            </a:r>
            <a:r>
              <a:rPr lang="en-US" sz="1859" dirty="0" err="1">
                <a:solidFill>
                  <a:srgbClr val="1E2B51"/>
                </a:solidFill>
                <a:latin typeface="+mj-lt"/>
                <a:ea typeface="Proxima Nova"/>
                <a:cs typeface="Proxima Nova"/>
                <a:sym typeface="Proxima Nova"/>
              </a:rPr>
              <a:t>Terfi</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ettirmek</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veya</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tanıtımını</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yapmak</a:t>
            </a:r>
            <a:r>
              <a:rPr lang="en-US" sz="1859" dirty="0">
                <a:solidFill>
                  <a:srgbClr val="1E2B51"/>
                </a:solidFill>
                <a:latin typeface="+mj-lt"/>
                <a:ea typeface="Proxima Nova"/>
                <a:cs typeface="Proxima Nova"/>
                <a:sym typeface="Proxima Nova"/>
              </a:rPr>
              <a:t>.</a:t>
            </a:r>
          </a:p>
          <a:p>
            <a:pPr marL="342900" indent="-342900">
              <a:lnSpc>
                <a:spcPts val="3960"/>
              </a:lnSpc>
              <a:buFont typeface="Arial" panose="020B0604020202020204" pitchFamily="34" charset="0"/>
              <a:buChar char="•"/>
            </a:pPr>
            <a:r>
              <a:rPr lang="en-US" sz="1859" b="1" dirty="0">
                <a:solidFill>
                  <a:srgbClr val="1E2B51"/>
                </a:solidFill>
                <a:latin typeface="+mj-lt"/>
                <a:ea typeface="Proxima Nova Bold"/>
                <a:cs typeface="Proxima Nova Bold"/>
                <a:sym typeface="Proxima Nova Bold"/>
              </a:rPr>
              <a:t>Off day:</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Tatil</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günü</a:t>
            </a:r>
            <a:r>
              <a:rPr lang="en-US" sz="1859" dirty="0">
                <a:solidFill>
                  <a:srgbClr val="1E2B51"/>
                </a:solidFill>
                <a:latin typeface="+mj-lt"/>
                <a:ea typeface="Proxima Nova"/>
                <a:cs typeface="Proxima Nova"/>
                <a:sym typeface="Proxima Nova"/>
              </a:rPr>
              <a:t>.</a:t>
            </a:r>
          </a:p>
          <a:p>
            <a:pPr marL="342900" indent="-342900">
              <a:lnSpc>
                <a:spcPts val="3960"/>
              </a:lnSpc>
              <a:buFont typeface="Arial" panose="020B0604020202020204" pitchFamily="34" charset="0"/>
              <a:buChar char="•"/>
            </a:pPr>
            <a:r>
              <a:rPr lang="en-US" sz="1859" b="1" dirty="0">
                <a:solidFill>
                  <a:srgbClr val="1E2B51"/>
                </a:solidFill>
                <a:latin typeface="+mj-lt"/>
                <a:ea typeface="Proxima Nova Bold"/>
                <a:cs typeface="Proxima Nova Bold"/>
                <a:sym typeface="Proxima Nova Bold"/>
              </a:rPr>
              <a:t>Out of office: </a:t>
            </a:r>
            <a:r>
              <a:rPr lang="en-US" sz="1859" dirty="0" err="1">
                <a:solidFill>
                  <a:srgbClr val="1E2B51"/>
                </a:solidFill>
                <a:latin typeface="+mj-lt"/>
                <a:ea typeface="Proxima Nova"/>
                <a:cs typeface="Proxima Nova"/>
                <a:sym typeface="Proxima Nova"/>
              </a:rPr>
              <a:t>Ofis</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dışında</a:t>
            </a:r>
            <a:r>
              <a:rPr lang="en-US" sz="1859" dirty="0">
                <a:solidFill>
                  <a:srgbClr val="1E2B51"/>
                </a:solidFill>
                <a:latin typeface="+mj-lt"/>
                <a:ea typeface="Proxima Nova"/>
                <a:cs typeface="Proxima Nova"/>
                <a:sym typeface="Proxima Nova"/>
              </a:rPr>
              <a:t>.</a:t>
            </a:r>
          </a:p>
          <a:p>
            <a:pPr marL="342900" indent="-342900">
              <a:lnSpc>
                <a:spcPts val="3960"/>
              </a:lnSpc>
              <a:buFont typeface="Arial" panose="020B0604020202020204" pitchFamily="34" charset="0"/>
              <a:buChar char="•"/>
            </a:pPr>
            <a:r>
              <a:rPr lang="en-US" sz="1859" b="1" dirty="0">
                <a:solidFill>
                  <a:srgbClr val="1E2B51"/>
                </a:solidFill>
                <a:latin typeface="+mj-lt"/>
                <a:ea typeface="Proxima Nova Bold"/>
                <a:cs typeface="Proxima Nova Bold"/>
                <a:sym typeface="Proxima Nova Bold"/>
              </a:rPr>
              <a:t>Overload </a:t>
            </a:r>
            <a:r>
              <a:rPr lang="en-US" sz="1859" b="1" dirty="0" err="1">
                <a:solidFill>
                  <a:srgbClr val="1E2B51"/>
                </a:solidFill>
                <a:latin typeface="+mj-lt"/>
                <a:ea typeface="Proxima Nova Bold"/>
                <a:cs typeface="Proxima Nova Bold"/>
                <a:sym typeface="Proxima Nova Bold"/>
              </a:rPr>
              <a:t>olmak</a:t>
            </a:r>
            <a:r>
              <a:rPr lang="en-US" sz="1859" b="1" dirty="0">
                <a:solidFill>
                  <a:srgbClr val="1E2B51"/>
                </a:solidFill>
                <a:latin typeface="+mj-lt"/>
                <a:ea typeface="Proxima Nova Bold"/>
                <a:cs typeface="Proxima Nova Bold"/>
                <a:sym typeface="Proxima Nova Bold"/>
              </a:rPr>
              <a:t>:</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Aşırı</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iş</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yükü</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altında</a:t>
            </a:r>
            <a:r>
              <a:rPr lang="en-US" sz="1859" dirty="0">
                <a:solidFill>
                  <a:srgbClr val="1E2B51"/>
                </a:solidFill>
                <a:latin typeface="+mj-lt"/>
                <a:ea typeface="Proxima Nova"/>
                <a:cs typeface="Proxima Nova"/>
                <a:sym typeface="Proxima Nova"/>
              </a:rPr>
              <a:t> </a:t>
            </a:r>
            <a:r>
              <a:rPr lang="en-US" sz="1859" dirty="0" err="1">
                <a:solidFill>
                  <a:srgbClr val="1E2B51"/>
                </a:solidFill>
                <a:latin typeface="+mj-lt"/>
                <a:ea typeface="Proxima Nova"/>
                <a:cs typeface="Proxima Nova"/>
                <a:sym typeface="Proxima Nova"/>
              </a:rPr>
              <a:t>olmak</a:t>
            </a:r>
            <a:r>
              <a:rPr lang="en-US" sz="1859" dirty="0">
                <a:solidFill>
                  <a:srgbClr val="1E2B51"/>
                </a:solidFill>
                <a:latin typeface="+mj-lt"/>
                <a:ea typeface="Proxima Nova"/>
                <a:cs typeface="Proxima Nova"/>
                <a:sym typeface="Proxima Nova"/>
              </a:rPr>
              <a:t>.</a:t>
            </a:r>
          </a:p>
        </p:txBody>
      </p:sp>
      <p:sp>
        <p:nvSpPr>
          <p:cNvPr id="9" name="Freeform 9"/>
          <p:cNvSpPr/>
          <p:nvPr/>
        </p:nvSpPr>
        <p:spPr>
          <a:xfrm>
            <a:off x="9889365" y="3918178"/>
            <a:ext cx="906363" cy="1198497"/>
          </a:xfrm>
          <a:custGeom>
            <a:avLst/>
            <a:gdLst/>
            <a:ahLst/>
            <a:cxnLst/>
            <a:rect l="l" t="t" r="r" b="b"/>
            <a:pathLst>
              <a:path w="1359545" h="1797745">
                <a:moveTo>
                  <a:pt x="0" y="0"/>
                </a:moveTo>
                <a:lnTo>
                  <a:pt x="1359545" y="0"/>
                </a:lnTo>
                <a:lnTo>
                  <a:pt x="1359545" y="1797745"/>
                </a:lnTo>
                <a:lnTo>
                  <a:pt x="0" y="179774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tr-TR" sz="800">
              <a:latin typeface="+mj-lt"/>
            </a:endParaRPr>
          </a:p>
        </p:txBody>
      </p:sp>
      <p:sp>
        <p:nvSpPr>
          <p:cNvPr id="11" name="TextBox 11"/>
          <p:cNvSpPr txBox="1"/>
          <p:nvPr/>
        </p:nvSpPr>
        <p:spPr>
          <a:xfrm>
            <a:off x="355599" y="441670"/>
            <a:ext cx="11196883" cy="358431"/>
          </a:xfrm>
          <a:prstGeom prst="rect">
            <a:avLst/>
          </a:prstGeom>
        </p:spPr>
        <p:txBody>
          <a:bodyPr lIns="0" tIns="0" rIns="0" bIns="0" rtlCol="0" anchor="t">
            <a:spAutoFit/>
          </a:bodyPr>
          <a:lstStyle/>
          <a:p>
            <a:pPr>
              <a:lnSpc>
                <a:spcPts val="2640"/>
              </a:lnSpc>
            </a:pPr>
            <a:r>
              <a:rPr lang="en-US" sz="3200" b="1" dirty="0" err="1">
                <a:solidFill>
                  <a:srgbClr val="0C1B3A"/>
                </a:solidFill>
                <a:latin typeface="+mj-lt"/>
                <a:ea typeface="Proxima Nova Bold"/>
                <a:cs typeface="Proxima Nova Bold"/>
                <a:sym typeface="Proxima Nova Bold"/>
              </a:rPr>
              <a:t>İş</a:t>
            </a:r>
            <a:r>
              <a:rPr lang="en-US" sz="3200" b="1" dirty="0">
                <a:solidFill>
                  <a:srgbClr val="0C1B3A"/>
                </a:solidFill>
                <a:latin typeface="+mj-lt"/>
                <a:ea typeface="Proxima Nova Bold"/>
                <a:cs typeface="Proxima Nova Bold"/>
                <a:sym typeface="Proxima Nova Bold"/>
              </a:rPr>
              <a:t> </a:t>
            </a:r>
            <a:r>
              <a:rPr lang="en-US" sz="3200" b="1" dirty="0" err="1">
                <a:solidFill>
                  <a:srgbClr val="0C1B3A"/>
                </a:solidFill>
                <a:latin typeface="+mj-lt"/>
                <a:ea typeface="Proxima Nova Bold"/>
                <a:cs typeface="Proxima Nova Bold"/>
                <a:sym typeface="Proxima Nova Bold"/>
              </a:rPr>
              <a:t>ve</a:t>
            </a:r>
            <a:r>
              <a:rPr lang="en-US" sz="3200" b="1" dirty="0">
                <a:solidFill>
                  <a:srgbClr val="0C1B3A"/>
                </a:solidFill>
                <a:latin typeface="+mj-lt"/>
                <a:ea typeface="Proxima Nova Bold"/>
                <a:cs typeface="Proxima Nova Bold"/>
                <a:sym typeface="Proxima Nova Bold"/>
              </a:rPr>
              <a:t> </a:t>
            </a:r>
            <a:r>
              <a:rPr lang="en-US" sz="3200" b="1" dirty="0" err="1">
                <a:solidFill>
                  <a:srgbClr val="0C1B3A"/>
                </a:solidFill>
                <a:latin typeface="+mj-lt"/>
                <a:ea typeface="Proxima Nova Bold"/>
                <a:cs typeface="Proxima Nova Bold"/>
                <a:sym typeface="Proxima Nova Bold"/>
              </a:rPr>
              <a:t>Süreç</a:t>
            </a:r>
            <a:r>
              <a:rPr lang="en-US" sz="3200" b="1" dirty="0">
                <a:solidFill>
                  <a:srgbClr val="0C1B3A"/>
                </a:solidFill>
                <a:latin typeface="+mj-lt"/>
                <a:ea typeface="Proxima Nova Bold"/>
                <a:cs typeface="Proxima Nova Bold"/>
                <a:sym typeface="Proxima Nova Bold"/>
              </a:rPr>
              <a:t> </a:t>
            </a:r>
            <a:r>
              <a:rPr lang="en-US" sz="3200" b="1" dirty="0" err="1">
                <a:solidFill>
                  <a:srgbClr val="0C1B3A"/>
                </a:solidFill>
                <a:latin typeface="+mj-lt"/>
                <a:ea typeface="Proxima Nova Bold"/>
                <a:cs typeface="Proxima Nova Bold"/>
                <a:sym typeface="Proxima Nova Bold"/>
              </a:rPr>
              <a:t>Yönetimi</a:t>
            </a:r>
            <a:r>
              <a:rPr lang="en-US" sz="3200" b="1" dirty="0">
                <a:solidFill>
                  <a:srgbClr val="0C1B3A"/>
                </a:solidFill>
                <a:latin typeface="+mj-lt"/>
                <a:ea typeface="Proxima Nova Bold"/>
                <a:cs typeface="Proxima Nova Bold"/>
                <a:sym typeface="Proxima Nova Bold"/>
              </a:rPr>
              <a:t> </a:t>
            </a:r>
            <a:r>
              <a:rPr lang="en-US" sz="3200" b="1" dirty="0" err="1">
                <a:solidFill>
                  <a:srgbClr val="0C1B3A"/>
                </a:solidFill>
                <a:latin typeface="+mj-lt"/>
                <a:ea typeface="Proxima Nova Bold"/>
                <a:cs typeface="Proxima Nova Bold"/>
                <a:sym typeface="Proxima Nova Bold"/>
              </a:rPr>
              <a:t>Terimleri</a:t>
            </a:r>
            <a:endParaRPr lang="en-US" sz="3200" b="1" dirty="0">
              <a:solidFill>
                <a:srgbClr val="0C1B3A"/>
              </a:solidFill>
              <a:latin typeface="+mj-lt"/>
              <a:ea typeface="Proxima Nova Bold"/>
              <a:cs typeface="Proxima Nova Bold"/>
              <a:sym typeface="Proxima Nova Bold"/>
            </a:endParaRPr>
          </a:p>
        </p:txBody>
      </p:sp>
      <p:sp>
        <p:nvSpPr>
          <p:cNvPr id="12" name="TextBox 12"/>
          <p:cNvSpPr txBox="1"/>
          <p:nvPr/>
        </p:nvSpPr>
        <p:spPr>
          <a:xfrm>
            <a:off x="7972268" y="2645825"/>
            <a:ext cx="866932" cy="230832"/>
          </a:xfrm>
          <a:prstGeom prst="rect">
            <a:avLst/>
          </a:prstGeom>
        </p:spPr>
        <p:txBody>
          <a:bodyPr wrap="square" lIns="0" tIns="0" rIns="0" bIns="0" rtlCol="0" anchor="t">
            <a:spAutoFit/>
          </a:bodyPr>
          <a:lstStyle/>
          <a:p>
            <a:pPr algn="ctr">
              <a:lnSpc>
                <a:spcPts val="1839"/>
              </a:lnSpc>
              <a:spcBef>
                <a:spcPct val="0"/>
              </a:spcBef>
            </a:pPr>
            <a:r>
              <a:rPr lang="en-US" sz="1533" b="1" dirty="0">
                <a:solidFill>
                  <a:srgbClr val="0C1B3A"/>
                </a:solidFill>
                <a:latin typeface="+mj-lt"/>
                <a:ea typeface="Proxima Nova Bold"/>
                <a:cs typeface="Proxima Nova Bold"/>
                <a:sym typeface="Proxima Nova Bold"/>
              </a:rPr>
              <a:t>Budget</a:t>
            </a:r>
          </a:p>
        </p:txBody>
      </p:sp>
      <p:sp>
        <p:nvSpPr>
          <p:cNvPr id="13" name="TextBox 13"/>
          <p:cNvSpPr txBox="1"/>
          <p:nvPr/>
        </p:nvSpPr>
        <p:spPr>
          <a:xfrm>
            <a:off x="9829540" y="3268682"/>
            <a:ext cx="1079797" cy="230832"/>
          </a:xfrm>
          <a:prstGeom prst="rect">
            <a:avLst/>
          </a:prstGeom>
        </p:spPr>
        <p:txBody>
          <a:bodyPr lIns="0" tIns="0" rIns="0" bIns="0" rtlCol="0" anchor="t">
            <a:spAutoFit/>
          </a:bodyPr>
          <a:lstStyle/>
          <a:p>
            <a:pPr algn="ctr">
              <a:lnSpc>
                <a:spcPts val="1839"/>
              </a:lnSpc>
              <a:spcBef>
                <a:spcPct val="0"/>
              </a:spcBef>
            </a:pPr>
            <a:r>
              <a:rPr lang="en-US" sz="1533" b="1">
                <a:solidFill>
                  <a:srgbClr val="0C1B3A"/>
                </a:solidFill>
                <a:latin typeface="+mj-lt"/>
                <a:ea typeface="Proxima Nova Bold"/>
                <a:cs typeface="Proxima Nova Bold"/>
                <a:sym typeface="Proxima Nova Bold"/>
              </a:rPr>
              <a:t>Cost-cutting</a:t>
            </a:r>
          </a:p>
        </p:txBody>
      </p:sp>
      <p:sp>
        <p:nvSpPr>
          <p:cNvPr id="14" name="TextBox 14"/>
          <p:cNvSpPr txBox="1"/>
          <p:nvPr/>
        </p:nvSpPr>
        <p:spPr>
          <a:xfrm>
            <a:off x="7739060" y="5002375"/>
            <a:ext cx="1378198" cy="230832"/>
          </a:xfrm>
          <a:prstGeom prst="rect">
            <a:avLst/>
          </a:prstGeom>
        </p:spPr>
        <p:txBody>
          <a:bodyPr lIns="0" tIns="0" rIns="0" bIns="0" rtlCol="0" anchor="t">
            <a:spAutoFit/>
          </a:bodyPr>
          <a:lstStyle/>
          <a:p>
            <a:pPr algn="ctr">
              <a:lnSpc>
                <a:spcPts val="1839"/>
              </a:lnSpc>
              <a:spcBef>
                <a:spcPct val="0"/>
              </a:spcBef>
            </a:pPr>
            <a:r>
              <a:rPr lang="en-US" sz="1533" b="1">
                <a:solidFill>
                  <a:srgbClr val="0C1B3A"/>
                </a:solidFill>
                <a:latin typeface="+mj-lt"/>
                <a:ea typeface="Proxima Nova Bold"/>
                <a:cs typeface="Proxima Nova Bold"/>
                <a:sym typeface="Proxima Nova Bold"/>
              </a:rPr>
              <a:t>Onboard etmek</a:t>
            </a:r>
          </a:p>
        </p:txBody>
      </p:sp>
      <p:sp>
        <p:nvSpPr>
          <p:cNvPr id="15" name="TextBox 15"/>
          <p:cNvSpPr txBox="1"/>
          <p:nvPr/>
        </p:nvSpPr>
        <p:spPr>
          <a:xfrm>
            <a:off x="9645659" y="5243675"/>
            <a:ext cx="1393775" cy="230832"/>
          </a:xfrm>
          <a:prstGeom prst="rect">
            <a:avLst/>
          </a:prstGeom>
        </p:spPr>
        <p:txBody>
          <a:bodyPr lIns="0" tIns="0" rIns="0" bIns="0" rtlCol="0" anchor="t">
            <a:spAutoFit/>
          </a:bodyPr>
          <a:lstStyle/>
          <a:p>
            <a:pPr algn="ctr">
              <a:lnSpc>
                <a:spcPts val="1839"/>
              </a:lnSpc>
              <a:spcBef>
                <a:spcPct val="0"/>
              </a:spcBef>
            </a:pPr>
            <a:r>
              <a:rPr lang="en-US" sz="1533" b="1">
                <a:solidFill>
                  <a:srgbClr val="0C1B3A"/>
                </a:solidFill>
                <a:latin typeface="+mj-lt"/>
                <a:ea typeface="Proxima Nova Bold"/>
                <a:cs typeface="Proxima Nova Bold"/>
                <a:sym typeface="Proxima Nova Bold"/>
              </a:rPr>
              <a:t>Overload olmak</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B9CF9-D0FE-5009-2A12-10007085E8BB}"/>
            </a:ext>
          </a:extLst>
        </p:cNvPr>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F50CCCAF-657F-E8BD-0D53-ED374DE8E0A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3" progId="TCLayout.ActiveDocument.1">
                  <p:embed/>
                </p:oleObj>
              </mc:Choice>
              <mc:Fallback>
                <p:oleObj name="think-cell Slide" r:id="rId3" imgW="532" imgH="533" progId="TCLayout.ActiveDocument.1">
                  <p:embed/>
                  <p:pic>
                    <p:nvPicPr>
                      <p:cNvPr id="10" name="think-cell data - do not delete" hidden="1">
                        <a:extLst>
                          <a:ext uri="{FF2B5EF4-FFF2-40B4-BE49-F238E27FC236}">
                            <a16:creationId xmlns:a16="http://schemas.microsoft.com/office/drawing/2014/main" id="{2612A75F-C568-85F4-6FA5-493638C4AA4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2" name="Group 2">
            <a:extLst>
              <a:ext uri="{FF2B5EF4-FFF2-40B4-BE49-F238E27FC236}">
                <a16:creationId xmlns:a16="http://schemas.microsoft.com/office/drawing/2014/main" id="{C174C5DF-1042-B3E7-FB43-247775C342AF}"/>
              </a:ext>
            </a:extLst>
          </p:cNvPr>
          <p:cNvGrpSpPr/>
          <p:nvPr/>
        </p:nvGrpSpPr>
        <p:grpSpPr>
          <a:xfrm>
            <a:off x="10763605" y="6172201"/>
            <a:ext cx="742595" cy="592403"/>
            <a:chOff x="0" y="0"/>
            <a:chExt cx="1485190" cy="1184806"/>
          </a:xfrm>
        </p:grpSpPr>
        <p:sp>
          <p:nvSpPr>
            <p:cNvPr id="3" name="Freeform 3">
              <a:extLst>
                <a:ext uri="{FF2B5EF4-FFF2-40B4-BE49-F238E27FC236}">
                  <a16:creationId xmlns:a16="http://schemas.microsoft.com/office/drawing/2014/main" id="{26FF975C-8DA3-58B4-3DBB-4F64E7AAEFD2}"/>
                </a:ext>
              </a:extLst>
            </p:cNvPr>
            <p:cNvSpPr/>
            <p:nvPr/>
          </p:nvSpPr>
          <p:spPr>
            <a:xfrm>
              <a:off x="0" y="0"/>
              <a:ext cx="1485138" cy="1184783"/>
            </a:xfrm>
            <a:custGeom>
              <a:avLst/>
              <a:gdLst/>
              <a:ahLst/>
              <a:cxnLst/>
              <a:rect l="l" t="t" r="r" b="b"/>
              <a:pathLst>
                <a:path w="1485138" h="1184783">
                  <a:moveTo>
                    <a:pt x="0" y="0"/>
                  </a:moveTo>
                  <a:lnTo>
                    <a:pt x="1485138" y="0"/>
                  </a:lnTo>
                  <a:lnTo>
                    <a:pt x="1485138" y="1184783"/>
                  </a:lnTo>
                  <a:lnTo>
                    <a:pt x="0" y="1184783"/>
                  </a:lnTo>
                  <a:lnTo>
                    <a:pt x="0" y="0"/>
                  </a:lnTo>
                  <a:close/>
                </a:path>
              </a:pathLst>
            </a:custGeom>
            <a:blipFill>
              <a:blip r:embed="rId5"/>
              <a:stretch>
                <a:fillRect t="-11716" r="-3" b="-11718"/>
              </a:stretch>
            </a:blipFill>
          </p:spPr>
        </p:sp>
      </p:grpSp>
      <p:sp>
        <p:nvSpPr>
          <p:cNvPr id="4" name="AutoShape 4">
            <a:extLst>
              <a:ext uri="{FF2B5EF4-FFF2-40B4-BE49-F238E27FC236}">
                <a16:creationId xmlns:a16="http://schemas.microsoft.com/office/drawing/2014/main" id="{1D92414C-58D8-2A99-84EA-2049CC37D99D}"/>
              </a:ext>
            </a:extLst>
          </p:cNvPr>
          <p:cNvSpPr/>
          <p:nvPr/>
        </p:nvSpPr>
        <p:spPr>
          <a:xfrm rot="11532">
            <a:off x="336518" y="882650"/>
            <a:ext cx="11356947" cy="0"/>
          </a:xfrm>
          <a:prstGeom prst="line">
            <a:avLst/>
          </a:prstGeom>
          <a:ln w="28575" cap="rnd">
            <a:solidFill>
              <a:srgbClr val="F89D56"/>
            </a:solidFill>
            <a:prstDash val="solid"/>
            <a:headEnd type="none" w="sm" len="sm"/>
            <a:tailEnd type="none" w="sm" len="sm"/>
          </a:ln>
        </p:spPr>
        <p:txBody>
          <a:bodyPr/>
          <a:lstStyle/>
          <a:p>
            <a:endParaRPr lang="tr-TR" sz="800">
              <a:latin typeface="+mj-lt"/>
            </a:endParaRPr>
          </a:p>
        </p:txBody>
      </p:sp>
      <p:sp>
        <p:nvSpPr>
          <p:cNvPr id="11" name="TextBox 11">
            <a:extLst>
              <a:ext uri="{FF2B5EF4-FFF2-40B4-BE49-F238E27FC236}">
                <a16:creationId xmlns:a16="http://schemas.microsoft.com/office/drawing/2014/main" id="{78A84EDD-3D7C-5ADD-BBBD-BC0247E67D58}"/>
              </a:ext>
            </a:extLst>
          </p:cNvPr>
          <p:cNvSpPr txBox="1"/>
          <p:nvPr/>
        </p:nvSpPr>
        <p:spPr>
          <a:xfrm>
            <a:off x="336549" y="222395"/>
            <a:ext cx="11196883" cy="691856"/>
          </a:xfrm>
          <a:prstGeom prst="rect">
            <a:avLst/>
          </a:prstGeom>
        </p:spPr>
        <p:txBody>
          <a:bodyPr lIns="0" tIns="0" rIns="0" bIns="0" rtlCol="0" anchor="t">
            <a:spAutoFit/>
          </a:bodyPr>
          <a:lstStyle/>
          <a:p>
            <a:pPr>
              <a:lnSpc>
                <a:spcPts val="2640"/>
              </a:lnSpc>
            </a:pPr>
            <a:r>
              <a:rPr lang="tr-TR" sz="3200" dirty="0">
                <a:latin typeface="+mj-lt"/>
              </a:rPr>
              <a:t>Türk Silahlı Kuvvetlerinin tüm komutanlıkları ve genelkurmay başkanlığı, Milli Savunma Bakanına bağlıdır</a:t>
            </a:r>
            <a:endParaRPr lang="en-US" sz="3200" b="1" dirty="0">
              <a:solidFill>
                <a:srgbClr val="0C1B3A"/>
              </a:solidFill>
              <a:latin typeface="+mj-lt"/>
              <a:ea typeface="Proxima Nova Bold"/>
              <a:cs typeface="Proxima Nova Bold"/>
              <a:sym typeface="Proxima Nova Bold"/>
            </a:endParaRPr>
          </a:p>
        </p:txBody>
      </p:sp>
      <p:graphicFrame>
        <p:nvGraphicFramePr>
          <p:cNvPr id="66" name="Table 65">
            <a:extLst>
              <a:ext uri="{FF2B5EF4-FFF2-40B4-BE49-F238E27FC236}">
                <a16:creationId xmlns:a16="http://schemas.microsoft.com/office/drawing/2014/main" id="{CB23E9AA-19EE-DAEB-2AAD-5DD53DBD2AFC}"/>
              </a:ext>
            </a:extLst>
          </p:cNvPr>
          <p:cNvGraphicFramePr>
            <a:graphicFrameLocks noGrp="1"/>
          </p:cNvGraphicFramePr>
          <p:nvPr>
            <p:extLst>
              <p:ext uri="{D42A27DB-BD31-4B8C-83A1-F6EECF244321}">
                <p14:modId xmlns:p14="http://schemas.microsoft.com/office/powerpoint/2010/main" val="2738255821"/>
              </p:ext>
            </p:extLst>
          </p:nvPr>
        </p:nvGraphicFramePr>
        <p:xfrm>
          <a:off x="5104869" y="1764057"/>
          <a:ext cx="6496800" cy="4001089"/>
        </p:xfrm>
        <a:graphic>
          <a:graphicData uri="http://schemas.openxmlformats.org/drawingml/2006/table">
            <a:tbl>
              <a:tblPr firstRow="1" bandRow="1">
                <a:tableStyleId>{5C22544A-7EE6-4342-B048-85BDC9FD1C3A}</a:tableStyleId>
              </a:tblPr>
              <a:tblGrid>
                <a:gridCol w="792000">
                  <a:extLst>
                    <a:ext uri="{9D8B030D-6E8A-4147-A177-3AD203B41FA5}">
                      <a16:colId xmlns:a16="http://schemas.microsoft.com/office/drawing/2014/main" val="2478903058"/>
                    </a:ext>
                  </a:extLst>
                </a:gridCol>
                <a:gridCol w="1625600">
                  <a:extLst>
                    <a:ext uri="{9D8B030D-6E8A-4147-A177-3AD203B41FA5}">
                      <a16:colId xmlns:a16="http://schemas.microsoft.com/office/drawing/2014/main" val="2472800315"/>
                    </a:ext>
                  </a:extLst>
                </a:gridCol>
                <a:gridCol w="1625600">
                  <a:extLst>
                    <a:ext uri="{9D8B030D-6E8A-4147-A177-3AD203B41FA5}">
                      <a16:colId xmlns:a16="http://schemas.microsoft.com/office/drawing/2014/main" val="3801684932"/>
                    </a:ext>
                  </a:extLst>
                </a:gridCol>
                <a:gridCol w="828000">
                  <a:extLst>
                    <a:ext uri="{9D8B030D-6E8A-4147-A177-3AD203B41FA5}">
                      <a16:colId xmlns:a16="http://schemas.microsoft.com/office/drawing/2014/main" val="2174562730"/>
                    </a:ext>
                  </a:extLst>
                </a:gridCol>
                <a:gridCol w="1625600">
                  <a:extLst>
                    <a:ext uri="{9D8B030D-6E8A-4147-A177-3AD203B41FA5}">
                      <a16:colId xmlns:a16="http://schemas.microsoft.com/office/drawing/2014/main" val="1521302731"/>
                    </a:ext>
                  </a:extLst>
                </a:gridCol>
              </a:tblGrid>
              <a:tr h="426603">
                <a:tc>
                  <a:txBody>
                    <a:bodyPr/>
                    <a:lstStyle/>
                    <a:p>
                      <a:r>
                        <a:rPr lang="tr-TR" b="1" dirty="0">
                          <a:solidFill>
                            <a:schemeClr val="tx1"/>
                          </a:solidFill>
                        </a:rPr>
                        <a:t>Kıta</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pPr marL="0"/>
                      <a:r>
                        <a:rPr lang="tr-TR" sz="1100" b="1" dirty="0">
                          <a:solidFill>
                            <a:schemeClr val="tx1"/>
                          </a:solidFill>
                        </a:rPr>
                        <a:t>Birim</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r>
                        <a:rPr lang="tr-TR" sz="1100" b="1" dirty="0">
                          <a:solidFill>
                            <a:schemeClr val="tx1"/>
                          </a:solidFill>
                        </a:rPr>
                        <a:t>Komutan</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r>
                        <a:rPr lang="tr-TR" sz="1100" b="1" dirty="0">
                          <a:solidFill>
                            <a:schemeClr val="tx1"/>
                          </a:solidFill>
                        </a:rPr>
                        <a:t>Personel Sayısı</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r>
                        <a:rPr lang="tr-TR" sz="1100" b="1" dirty="0">
                          <a:solidFill>
                            <a:schemeClr val="tx1"/>
                          </a:solidFill>
                        </a:rPr>
                        <a:t>Komutan Rütbeleri</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2274819454"/>
                  </a:ext>
                </a:extLst>
              </a:tr>
              <a:tr h="426603">
                <a:tc>
                  <a:txBody>
                    <a:bodyPr/>
                    <a:lstStyle/>
                    <a:p>
                      <a:r>
                        <a:rPr lang="tr-TR" b="0" dirty="0">
                          <a:solidFill>
                            <a:schemeClr val="tx1"/>
                          </a:solidFill>
                        </a:rPr>
                        <a:t>Ordu</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pPr marL="360000"/>
                      <a:r>
                        <a:rPr lang="tr-TR" sz="1100" b="0" dirty="0">
                          <a:solidFill>
                            <a:schemeClr val="tx1"/>
                          </a:solidFill>
                        </a:rPr>
                        <a:t>2. Ordu Komutanlığı</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r>
                        <a:rPr lang="tr-TR" sz="1100" b="0" dirty="0">
                          <a:solidFill>
                            <a:schemeClr val="tx1"/>
                          </a:solidFill>
                        </a:rPr>
                        <a:t>Orgeneral Levent Ergün</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r>
                        <a:rPr lang="tr-TR" sz="1100" b="0" dirty="0">
                          <a:solidFill>
                            <a:schemeClr val="tx1"/>
                          </a:solidFill>
                        </a:rPr>
                        <a:t>120 bin</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r>
                        <a:rPr lang="tr-TR" sz="1100" b="0" dirty="0">
                          <a:solidFill>
                            <a:schemeClr val="tx1"/>
                          </a:solidFill>
                        </a:rPr>
                        <a:t>Orgeneral</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2434515008"/>
                  </a:ext>
                </a:extLst>
              </a:tr>
              <a:tr h="426603">
                <a:tc>
                  <a:txBody>
                    <a:bodyPr/>
                    <a:lstStyle/>
                    <a:p>
                      <a:r>
                        <a:rPr lang="tr-TR" b="0" dirty="0">
                          <a:solidFill>
                            <a:schemeClr val="tx1"/>
                          </a:solidFill>
                        </a:rPr>
                        <a:t>Kolordu</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360000"/>
                      <a:r>
                        <a:rPr lang="tr-TR" sz="1100" b="0" dirty="0">
                          <a:solidFill>
                            <a:schemeClr val="tx1"/>
                          </a:solidFill>
                        </a:rPr>
                        <a:t>7. Kolordu</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r>
                        <a:rPr lang="tr-TR" sz="1100" b="0" dirty="0">
                          <a:solidFill>
                            <a:schemeClr val="tx1"/>
                          </a:solidFill>
                        </a:rPr>
                        <a:t>Orgeneral Levent Ergün</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r>
                        <a:rPr lang="tr-TR" sz="1100" b="0" dirty="0">
                          <a:solidFill>
                            <a:schemeClr val="tx1"/>
                          </a:solidFill>
                        </a:rPr>
                        <a:t>20-45 bin</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r>
                        <a:rPr lang="tr-TR" sz="1100" b="0" dirty="0">
                          <a:solidFill>
                            <a:schemeClr val="tx1"/>
                          </a:solidFill>
                        </a:rPr>
                        <a:t>Korgeneral</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562322288"/>
                  </a:ext>
                </a:extLst>
              </a:tr>
              <a:tr h="426603">
                <a:tc>
                  <a:txBody>
                    <a:bodyPr/>
                    <a:lstStyle/>
                    <a:p>
                      <a:r>
                        <a:rPr lang="tr-TR" b="0" dirty="0">
                          <a:solidFill>
                            <a:schemeClr val="tx1"/>
                          </a:solidFill>
                        </a:rPr>
                        <a:t>Tümen</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pPr marL="360000"/>
                      <a:r>
                        <a:rPr lang="tr-TR" sz="1100" b="0" dirty="0">
                          <a:solidFill>
                            <a:schemeClr val="tx1"/>
                          </a:solidFill>
                        </a:rPr>
                        <a:t>3. Piyade Tümeni</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r>
                        <a:rPr lang="tr-TR" sz="1100" b="0" dirty="0">
                          <a:solidFill>
                            <a:schemeClr val="tx1"/>
                          </a:solidFill>
                        </a:rPr>
                        <a:t>Korgeneral Gültekin Yaralı</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r>
                        <a:rPr lang="tr-TR" sz="1100" b="0" dirty="0">
                          <a:solidFill>
                            <a:schemeClr val="tx1"/>
                          </a:solidFill>
                        </a:rPr>
                        <a:t>10-15 bin</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r>
                        <a:rPr lang="tr-TR" sz="1100" b="0" dirty="0">
                          <a:solidFill>
                            <a:schemeClr val="tx1"/>
                          </a:solidFill>
                        </a:rPr>
                        <a:t>Tümgeneral</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3061844317"/>
                  </a:ext>
                </a:extLst>
              </a:tr>
              <a:tr h="426603">
                <a:tc>
                  <a:txBody>
                    <a:bodyPr/>
                    <a:lstStyle/>
                    <a:p>
                      <a:r>
                        <a:rPr lang="tr-TR" b="0" dirty="0">
                          <a:solidFill>
                            <a:schemeClr val="tx1"/>
                          </a:solidFill>
                        </a:rPr>
                        <a:t>Tugay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360000"/>
                      <a:r>
                        <a:rPr lang="tr-TR" sz="1100" b="0" dirty="0">
                          <a:solidFill>
                            <a:schemeClr val="tx1"/>
                          </a:solidFill>
                        </a:rPr>
                        <a:t>34. Hudut Tugay Komutanlığı</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r>
                        <a:rPr lang="tr-TR" sz="1100" b="0" dirty="0">
                          <a:solidFill>
                            <a:schemeClr val="tx1"/>
                          </a:solidFill>
                        </a:rPr>
                        <a:t>Tuğgeneral Mustafa Özay</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r>
                        <a:rPr lang="tr-TR" sz="1100" b="0" dirty="0">
                          <a:solidFill>
                            <a:schemeClr val="tx1"/>
                          </a:solidFill>
                        </a:rPr>
                        <a:t>3-5 bin</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r>
                        <a:rPr lang="tr-TR" sz="1100" b="0" dirty="0">
                          <a:solidFill>
                            <a:schemeClr val="tx1"/>
                          </a:solidFill>
                        </a:rPr>
                        <a:t>Tuğgeneral</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032148349"/>
                  </a:ext>
                </a:extLst>
              </a:tr>
              <a:tr h="426603">
                <a:tc>
                  <a:txBody>
                    <a:bodyPr/>
                    <a:lstStyle/>
                    <a:p>
                      <a:r>
                        <a:rPr lang="tr-TR" b="0" dirty="0">
                          <a:solidFill>
                            <a:schemeClr val="tx1"/>
                          </a:solidFill>
                        </a:rPr>
                        <a:t>Alay</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pPr marL="360000"/>
                      <a:r>
                        <a:rPr lang="tr-TR" sz="1100" b="0" dirty="0">
                          <a:solidFill>
                            <a:schemeClr val="tx1"/>
                          </a:solidFill>
                        </a:rPr>
                        <a:t>7. Hudut Alay Komutanlığı</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r>
                        <a:rPr lang="tr-TR" sz="1100" b="0" dirty="0">
                          <a:solidFill>
                            <a:schemeClr val="tx1"/>
                          </a:solidFill>
                        </a:rPr>
                        <a:t>Piyade Albay Cumhur Yazgan</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r>
                        <a:rPr lang="tr-TR" sz="1100" b="0" dirty="0">
                          <a:solidFill>
                            <a:schemeClr val="tx1"/>
                          </a:solidFill>
                        </a:rPr>
                        <a:t>1-3 bin</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r>
                        <a:rPr lang="tr-TR" sz="1100" b="0" dirty="0">
                          <a:solidFill>
                            <a:schemeClr val="tx1"/>
                          </a:solidFill>
                        </a:rPr>
                        <a:t>Albay</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561085947"/>
                  </a:ext>
                </a:extLst>
              </a:tr>
              <a:tr h="569653">
                <a:tc>
                  <a:txBody>
                    <a:bodyPr/>
                    <a:lstStyle/>
                    <a:p>
                      <a:r>
                        <a:rPr lang="tr-TR" b="0" dirty="0">
                          <a:solidFill>
                            <a:schemeClr val="tx1"/>
                          </a:solidFill>
                        </a:rPr>
                        <a:t>Tabur</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pPr marL="360000"/>
                      <a:r>
                        <a:rPr lang="tr-TR" sz="1100" b="0" dirty="0">
                          <a:solidFill>
                            <a:schemeClr val="tx1"/>
                          </a:solidFill>
                        </a:rPr>
                        <a:t>6. Komando Tabur Komutanlığı</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r>
                        <a:rPr lang="tr-TR" sz="1100" b="0" dirty="0">
                          <a:solidFill>
                            <a:schemeClr val="tx1"/>
                          </a:solidFill>
                        </a:rPr>
                        <a:t>Piyade Yarbay Alp Şimşek</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r>
                        <a:rPr lang="tr-TR" sz="1100" b="0" dirty="0">
                          <a:solidFill>
                            <a:schemeClr val="tx1"/>
                          </a:solidFill>
                        </a:rPr>
                        <a:t>300 - 1300</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endParaRPr lang="tr-TR" sz="1100" b="0" dirty="0">
                        <a:solidFill>
                          <a:schemeClr val="tx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050867311"/>
                  </a:ext>
                </a:extLst>
              </a:tr>
              <a:tr h="871233">
                <a:tc>
                  <a:txBody>
                    <a:bodyPr/>
                    <a:lstStyle/>
                    <a:p>
                      <a:r>
                        <a:rPr lang="tr-TR" b="0" dirty="0">
                          <a:solidFill>
                            <a:schemeClr val="tx1"/>
                          </a:solidFill>
                        </a:rPr>
                        <a:t>Bölük</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pPr marL="360000"/>
                      <a:r>
                        <a:rPr lang="tr-TR" sz="1100" b="0" dirty="0">
                          <a:solidFill>
                            <a:schemeClr val="tx1"/>
                          </a:solidFill>
                        </a:rPr>
                        <a:t>10. Bölük Komutanlığı</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r>
                        <a:rPr lang="tr-TR" sz="1100" b="0" dirty="0">
                          <a:solidFill>
                            <a:schemeClr val="tx1"/>
                          </a:solidFill>
                        </a:rPr>
                        <a:t>Piyade Teğmen Ahmet Erdoğan</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r>
                        <a:rPr lang="tr-TR" sz="1100" b="0" dirty="0">
                          <a:solidFill>
                            <a:schemeClr val="tx1"/>
                          </a:solidFill>
                        </a:rPr>
                        <a:t>80-500</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endParaRPr lang="tr-TR" sz="1100" b="0" dirty="0">
                        <a:solidFill>
                          <a:schemeClr val="tx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243664795"/>
                  </a:ext>
                </a:extLst>
              </a:tr>
            </a:tbl>
          </a:graphicData>
        </a:graphic>
      </p:graphicFrame>
      <p:sp>
        <p:nvSpPr>
          <p:cNvPr id="67" name="Title 1">
            <a:extLst>
              <a:ext uri="{FF2B5EF4-FFF2-40B4-BE49-F238E27FC236}">
                <a16:creationId xmlns:a16="http://schemas.microsoft.com/office/drawing/2014/main" id="{E74B39EC-4003-A1F1-3FCC-DA6C098B8C1D}"/>
              </a:ext>
            </a:extLst>
          </p:cNvPr>
          <p:cNvSpPr txBox="1">
            <a:spLocks/>
          </p:cNvSpPr>
          <p:nvPr/>
        </p:nvSpPr>
        <p:spPr>
          <a:xfrm>
            <a:off x="5108178" y="981541"/>
            <a:ext cx="6318056" cy="404448"/>
          </a:xfrm>
          <a:prstGeom prst="rect">
            <a:avLst/>
          </a:prstGeom>
        </p:spPr>
        <p:txBody>
          <a:bodyPr anchor="t"/>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lang="tr-TR" altLang="tr-TR" sz="1600" dirty="0">
                <a:solidFill>
                  <a:schemeClr val="tx1"/>
                </a:solidFill>
                <a:latin typeface="+mj-lt"/>
              </a:rPr>
              <a:t>Aşağıda, kara kuvvetleri birlikleri için örnek bir silsile paylaşılmıştır.</a:t>
            </a:r>
          </a:p>
        </p:txBody>
      </p:sp>
      <p:sp>
        <p:nvSpPr>
          <p:cNvPr id="68" name="Google Shape;135;p6">
            <a:extLst>
              <a:ext uri="{FF2B5EF4-FFF2-40B4-BE49-F238E27FC236}">
                <a16:creationId xmlns:a16="http://schemas.microsoft.com/office/drawing/2014/main" id="{F58E41FB-9A4E-E515-CE65-27C211614E9D}"/>
              </a:ext>
            </a:extLst>
          </p:cNvPr>
          <p:cNvSpPr/>
          <p:nvPr/>
        </p:nvSpPr>
        <p:spPr>
          <a:xfrm>
            <a:off x="9928467" y="5167167"/>
            <a:ext cx="922133" cy="221033"/>
          </a:xfrm>
          <a:prstGeom prst="rect">
            <a:avLst/>
          </a:prstGeom>
          <a:noFill/>
          <a:ln>
            <a:noFill/>
          </a:ln>
        </p:spPr>
        <p:txBody>
          <a:bodyPr spcFirstLastPara="1" wrap="square" lIns="60950" tIns="30467" rIns="60950" bIns="30467" anchor="ctr" anchorCtr="0">
            <a:noAutofit/>
          </a:bodyPr>
          <a:lstStyle/>
          <a:p>
            <a:pPr>
              <a:lnSpc>
                <a:spcPct val="90000"/>
              </a:lnSpc>
            </a:pPr>
            <a:r>
              <a:rPr lang="tr-TR" sz="1050" dirty="0">
                <a:solidFill>
                  <a:schemeClr val="dk1"/>
                </a:solidFill>
                <a:latin typeface="+mj-lt"/>
                <a:ea typeface="Calibri"/>
                <a:cs typeface="Calibri"/>
                <a:sym typeface="Calibri"/>
              </a:rPr>
              <a:t>Yüzbaşı</a:t>
            </a:r>
            <a:endParaRPr sz="1050" dirty="0">
              <a:latin typeface="+mj-lt"/>
            </a:endParaRPr>
          </a:p>
        </p:txBody>
      </p:sp>
      <p:pic>
        <p:nvPicPr>
          <p:cNvPr id="69" name="Picture 2" descr="undefined">
            <a:extLst>
              <a:ext uri="{FF2B5EF4-FFF2-40B4-BE49-F238E27FC236}">
                <a16:creationId xmlns:a16="http://schemas.microsoft.com/office/drawing/2014/main" id="{50DBB754-6F74-2F61-CFB8-7FC310AA577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5400000">
            <a:off x="10988008" y="2110045"/>
            <a:ext cx="234565" cy="64188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9">
            <a:extLst>
              <a:ext uri="{FF2B5EF4-FFF2-40B4-BE49-F238E27FC236}">
                <a16:creationId xmlns:a16="http://schemas.microsoft.com/office/drawing/2014/main" id="{FD0FC1BA-B5EF-15AB-B80B-65017C98780F}"/>
              </a:ext>
            </a:extLst>
          </p:cNvPr>
          <p:cNvPicPr>
            <a:picLocks noChangeAspect="1"/>
          </p:cNvPicPr>
          <p:nvPr/>
        </p:nvPicPr>
        <p:blipFill>
          <a:blip r:embed="rId7"/>
          <a:stretch>
            <a:fillRect/>
          </a:stretch>
        </p:blipFill>
        <p:spPr>
          <a:xfrm>
            <a:off x="5957603" y="2266905"/>
            <a:ext cx="306049" cy="368599"/>
          </a:xfrm>
          <a:prstGeom prst="rect">
            <a:avLst/>
          </a:prstGeom>
        </p:spPr>
      </p:pic>
      <p:pic>
        <p:nvPicPr>
          <p:cNvPr id="71" name="Picture 70">
            <a:extLst>
              <a:ext uri="{FF2B5EF4-FFF2-40B4-BE49-F238E27FC236}">
                <a16:creationId xmlns:a16="http://schemas.microsoft.com/office/drawing/2014/main" id="{72E0E00F-CB9A-3C5F-6BD3-194103849AAD}"/>
              </a:ext>
            </a:extLst>
          </p:cNvPr>
          <p:cNvPicPr>
            <a:picLocks noChangeAspect="1"/>
          </p:cNvPicPr>
          <p:nvPr/>
        </p:nvPicPr>
        <p:blipFill>
          <a:blip r:embed="rId8"/>
          <a:stretch>
            <a:fillRect/>
          </a:stretch>
        </p:blipFill>
        <p:spPr>
          <a:xfrm>
            <a:off x="5955766" y="2705803"/>
            <a:ext cx="336735" cy="368599"/>
          </a:xfrm>
          <a:prstGeom prst="rect">
            <a:avLst/>
          </a:prstGeom>
        </p:spPr>
      </p:pic>
      <p:pic>
        <p:nvPicPr>
          <p:cNvPr id="72" name="Picture 4">
            <a:extLst>
              <a:ext uri="{FF2B5EF4-FFF2-40B4-BE49-F238E27FC236}">
                <a16:creationId xmlns:a16="http://schemas.microsoft.com/office/drawing/2014/main" id="{E00944A0-6036-07D4-5256-8BA7317EF1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5400000">
            <a:off x="10989625" y="2581901"/>
            <a:ext cx="234563" cy="64512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5F1EAA36-3FF8-57AE-B86B-55E53076CECD}"/>
              </a:ext>
            </a:extLst>
          </p:cNvPr>
          <p:cNvPicPr>
            <a:picLocks noChangeAspect="1"/>
          </p:cNvPicPr>
          <p:nvPr/>
        </p:nvPicPr>
        <p:blipFill>
          <a:blip r:embed="rId10"/>
          <a:stretch>
            <a:fillRect/>
          </a:stretch>
        </p:blipFill>
        <p:spPr>
          <a:xfrm>
            <a:off x="5980419" y="3154823"/>
            <a:ext cx="307343" cy="368599"/>
          </a:xfrm>
          <a:prstGeom prst="rect">
            <a:avLst/>
          </a:prstGeom>
        </p:spPr>
      </p:pic>
      <p:pic>
        <p:nvPicPr>
          <p:cNvPr id="74" name="Picture 6">
            <a:extLst>
              <a:ext uri="{FF2B5EF4-FFF2-40B4-BE49-F238E27FC236}">
                <a16:creationId xmlns:a16="http://schemas.microsoft.com/office/drawing/2014/main" id="{3FDA9B55-C268-2780-8447-5142F786FB4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5400000">
            <a:off x="10989624" y="3033770"/>
            <a:ext cx="234565" cy="645119"/>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a:extLst>
              <a:ext uri="{FF2B5EF4-FFF2-40B4-BE49-F238E27FC236}">
                <a16:creationId xmlns:a16="http://schemas.microsoft.com/office/drawing/2014/main" id="{EC1CE8A7-2DA2-2BA8-8AD9-8E6F987EFCAF}"/>
              </a:ext>
            </a:extLst>
          </p:cNvPr>
          <p:cNvPicPr>
            <a:picLocks noChangeAspect="1"/>
          </p:cNvPicPr>
          <p:nvPr/>
        </p:nvPicPr>
        <p:blipFill>
          <a:blip r:embed="rId12"/>
          <a:srcRect l="5729" r="3624"/>
          <a:stretch/>
        </p:blipFill>
        <p:spPr>
          <a:xfrm>
            <a:off x="5944133" y="3628469"/>
            <a:ext cx="360000" cy="340185"/>
          </a:xfrm>
          <a:prstGeom prst="rect">
            <a:avLst/>
          </a:prstGeom>
        </p:spPr>
      </p:pic>
      <p:pic>
        <p:nvPicPr>
          <p:cNvPr id="76" name="Picture 8">
            <a:extLst>
              <a:ext uri="{FF2B5EF4-FFF2-40B4-BE49-F238E27FC236}">
                <a16:creationId xmlns:a16="http://schemas.microsoft.com/office/drawing/2014/main" id="{8063DBA1-B833-655E-3261-BC68D4276A6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5400000">
            <a:off x="10989625" y="3485637"/>
            <a:ext cx="234565" cy="645121"/>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a:extLst>
              <a:ext uri="{FF2B5EF4-FFF2-40B4-BE49-F238E27FC236}">
                <a16:creationId xmlns:a16="http://schemas.microsoft.com/office/drawing/2014/main" id="{D246142C-51FE-EB74-D985-283FA3D6A04B}"/>
              </a:ext>
            </a:extLst>
          </p:cNvPr>
          <p:cNvPicPr>
            <a:picLocks noChangeAspect="1"/>
          </p:cNvPicPr>
          <p:nvPr/>
        </p:nvPicPr>
        <p:blipFill>
          <a:blip r:embed="rId14"/>
          <a:srcRect l="4943" r="7499"/>
          <a:stretch/>
        </p:blipFill>
        <p:spPr>
          <a:xfrm>
            <a:off x="5931024" y="4080969"/>
            <a:ext cx="384119" cy="368599"/>
          </a:xfrm>
          <a:prstGeom prst="rect">
            <a:avLst/>
          </a:prstGeom>
        </p:spPr>
      </p:pic>
      <p:pic>
        <p:nvPicPr>
          <p:cNvPr id="78" name="Picture 10">
            <a:extLst>
              <a:ext uri="{FF2B5EF4-FFF2-40B4-BE49-F238E27FC236}">
                <a16:creationId xmlns:a16="http://schemas.microsoft.com/office/drawing/2014/main" id="{EAD1C1CF-AEFB-438A-0526-AEF413B33C5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5400000">
            <a:off x="10989625" y="3922659"/>
            <a:ext cx="234565" cy="64512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12">
            <a:extLst>
              <a:ext uri="{FF2B5EF4-FFF2-40B4-BE49-F238E27FC236}">
                <a16:creationId xmlns:a16="http://schemas.microsoft.com/office/drawing/2014/main" id="{13AF70CC-0422-FAFC-1B37-9F466E4956E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rot="5400000">
            <a:off x="10989625" y="4356664"/>
            <a:ext cx="234563" cy="645120"/>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4">
            <a:extLst>
              <a:ext uri="{FF2B5EF4-FFF2-40B4-BE49-F238E27FC236}">
                <a16:creationId xmlns:a16="http://schemas.microsoft.com/office/drawing/2014/main" id="{27559628-D709-1A68-F3E9-8C316E5FFA5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5400000">
            <a:off x="10989624" y="4617068"/>
            <a:ext cx="234565" cy="645119"/>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6">
            <a:extLst>
              <a:ext uri="{FF2B5EF4-FFF2-40B4-BE49-F238E27FC236}">
                <a16:creationId xmlns:a16="http://schemas.microsoft.com/office/drawing/2014/main" id="{F7A10BE4-2270-8B5C-B53C-3B384F27354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5400000">
            <a:off x="10989626" y="4954619"/>
            <a:ext cx="234565" cy="645125"/>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0">
            <a:extLst>
              <a:ext uri="{FF2B5EF4-FFF2-40B4-BE49-F238E27FC236}">
                <a16:creationId xmlns:a16="http://schemas.microsoft.com/office/drawing/2014/main" id="{0EDC6082-ECBB-D457-C0ED-DC61E46C4BF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5400000">
            <a:off x="10989623" y="5528442"/>
            <a:ext cx="234565" cy="645121"/>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4">
            <a:extLst>
              <a:ext uri="{FF2B5EF4-FFF2-40B4-BE49-F238E27FC236}">
                <a16:creationId xmlns:a16="http://schemas.microsoft.com/office/drawing/2014/main" id="{259BC452-10AB-8B04-61F3-934F3DAB26C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5400000">
            <a:off x="10989624" y="5241531"/>
            <a:ext cx="234563" cy="645120"/>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a:extLst>
              <a:ext uri="{FF2B5EF4-FFF2-40B4-BE49-F238E27FC236}">
                <a16:creationId xmlns:a16="http://schemas.microsoft.com/office/drawing/2014/main" id="{D79B78ED-0885-7F52-DAF0-AD0D54ED4C06}"/>
              </a:ext>
            </a:extLst>
          </p:cNvPr>
          <p:cNvSpPr/>
          <p:nvPr/>
        </p:nvSpPr>
        <p:spPr>
          <a:xfrm>
            <a:off x="5104868" y="1478975"/>
            <a:ext cx="6488051" cy="283994"/>
          </a:xfrm>
          <a:prstGeom prst="rect">
            <a:avLst/>
          </a:prstGeom>
          <a:solidFill>
            <a:srgbClr val="1E2B5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solidFill>
                  <a:schemeClr val="bg1"/>
                </a:solidFill>
                <a:latin typeface="+mj-lt"/>
              </a:rPr>
              <a:t>Örnek Kara Kuvvetleri Silsilesi </a:t>
            </a:r>
          </a:p>
        </p:txBody>
      </p:sp>
      <p:sp>
        <p:nvSpPr>
          <p:cNvPr id="85" name="Google Shape;135;p6">
            <a:extLst>
              <a:ext uri="{FF2B5EF4-FFF2-40B4-BE49-F238E27FC236}">
                <a16:creationId xmlns:a16="http://schemas.microsoft.com/office/drawing/2014/main" id="{D8CBF935-1AFA-B4A3-7665-DAA8A8421AC8}"/>
              </a:ext>
            </a:extLst>
          </p:cNvPr>
          <p:cNvSpPr/>
          <p:nvPr/>
        </p:nvSpPr>
        <p:spPr>
          <a:xfrm>
            <a:off x="9938621" y="5429740"/>
            <a:ext cx="922133" cy="221033"/>
          </a:xfrm>
          <a:prstGeom prst="rect">
            <a:avLst/>
          </a:prstGeom>
          <a:noFill/>
          <a:ln>
            <a:noFill/>
          </a:ln>
        </p:spPr>
        <p:txBody>
          <a:bodyPr spcFirstLastPara="1" wrap="square" lIns="60950" tIns="30467" rIns="60950" bIns="30467" anchor="ctr" anchorCtr="0">
            <a:noAutofit/>
          </a:bodyPr>
          <a:lstStyle/>
          <a:p>
            <a:pPr>
              <a:lnSpc>
                <a:spcPct val="90000"/>
              </a:lnSpc>
            </a:pPr>
            <a:r>
              <a:rPr lang="tr-TR" sz="1050" dirty="0">
                <a:solidFill>
                  <a:schemeClr val="dk1"/>
                </a:solidFill>
                <a:latin typeface="+mj-lt"/>
                <a:ea typeface="Calibri"/>
                <a:cs typeface="Calibri"/>
                <a:sym typeface="Calibri"/>
              </a:rPr>
              <a:t>Üsteğmen</a:t>
            </a:r>
            <a:endParaRPr sz="1050" dirty="0">
              <a:latin typeface="+mj-lt"/>
            </a:endParaRPr>
          </a:p>
        </p:txBody>
      </p:sp>
      <p:sp>
        <p:nvSpPr>
          <p:cNvPr id="86" name="Google Shape;135;p6">
            <a:extLst>
              <a:ext uri="{FF2B5EF4-FFF2-40B4-BE49-F238E27FC236}">
                <a16:creationId xmlns:a16="http://schemas.microsoft.com/office/drawing/2014/main" id="{DA39F2A8-43C1-BF84-20EC-0C859D30B8AA}"/>
              </a:ext>
            </a:extLst>
          </p:cNvPr>
          <p:cNvSpPr/>
          <p:nvPr/>
        </p:nvSpPr>
        <p:spPr>
          <a:xfrm>
            <a:off x="9928467" y="5758126"/>
            <a:ext cx="922133" cy="221033"/>
          </a:xfrm>
          <a:prstGeom prst="rect">
            <a:avLst/>
          </a:prstGeom>
          <a:noFill/>
          <a:ln>
            <a:noFill/>
          </a:ln>
        </p:spPr>
        <p:txBody>
          <a:bodyPr spcFirstLastPara="1" wrap="square" lIns="60950" tIns="30467" rIns="60950" bIns="30467" anchor="ctr" anchorCtr="0">
            <a:noAutofit/>
          </a:bodyPr>
          <a:lstStyle/>
          <a:p>
            <a:pPr>
              <a:lnSpc>
                <a:spcPct val="90000"/>
              </a:lnSpc>
            </a:pPr>
            <a:r>
              <a:rPr lang="tr-TR" sz="1050" dirty="0">
                <a:solidFill>
                  <a:schemeClr val="dk1"/>
                </a:solidFill>
                <a:latin typeface="+mj-lt"/>
                <a:ea typeface="Calibri"/>
                <a:cs typeface="Calibri"/>
                <a:sym typeface="Calibri"/>
              </a:rPr>
              <a:t>Teğmen</a:t>
            </a:r>
            <a:endParaRPr sz="1050" dirty="0">
              <a:latin typeface="+mj-lt"/>
            </a:endParaRPr>
          </a:p>
        </p:txBody>
      </p:sp>
      <p:sp>
        <p:nvSpPr>
          <p:cNvPr id="87" name="Google Shape;135;p6">
            <a:extLst>
              <a:ext uri="{FF2B5EF4-FFF2-40B4-BE49-F238E27FC236}">
                <a16:creationId xmlns:a16="http://schemas.microsoft.com/office/drawing/2014/main" id="{BF962862-6DF1-7DCD-AB2E-0E841D980B9F}"/>
              </a:ext>
            </a:extLst>
          </p:cNvPr>
          <p:cNvSpPr/>
          <p:nvPr/>
        </p:nvSpPr>
        <p:spPr>
          <a:xfrm>
            <a:off x="9928467" y="4576208"/>
            <a:ext cx="922133" cy="221033"/>
          </a:xfrm>
          <a:prstGeom prst="rect">
            <a:avLst/>
          </a:prstGeom>
          <a:noFill/>
          <a:ln>
            <a:noFill/>
          </a:ln>
        </p:spPr>
        <p:txBody>
          <a:bodyPr spcFirstLastPara="1" wrap="square" lIns="60950" tIns="30467" rIns="60950" bIns="30467" anchor="ctr" anchorCtr="0">
            <a:noAutofit/>
          </a:bodyPr>
          <a:lstStyle/>
          <a:p>
            <a:pPr>
              <a:lnSpc>
                <a:spcPct val="90000"/>
              </a:lnSpc>
            </a:pPr>
            <a:r>
              <a:rPr lang="tr-TR" sz="1050" dirty="0">
                <a:solidFill>
                  <a:schemeClr val="dk1"/>
                </a:solidFill>
                <a:latin typeface="+mj-lt"/>
                <a:ea typeface="Calibri"/>
                <a:cs typeface="Calibri"/>
                <a:sym typeface="Calibri"/>
              </a:rPr>
              <a:t>Yarbay</a:t>
            </a:r>
            <a:endParaRPr sz="1050" dirty="0">
              <a:latin typeface="+mj-lt"/>
            </a:endParaRPr>
          </a:p>
        </p:txBody>
      </p:sp>
      <p:sp>
        <p:nvSpPr>
          <p:cNvPr id="88" name="Google Shape;135;p6">
            <a:extLst>
              <a:ext uri="{FF2B5EF4-FFF2-40B4-BE49-F238E27FC236}">
                <a16:creationId xmlns:a16="http://schemas.microsoft.com/office/drawing/2014/main" id="{A4BB2AE1-8ACB-E3BC-E74D-587133DD39C7}"/>
              </a:ext>
            </a:extLst>
          </p:cNvPr>
          <p:cNvSpPr/>
          <p:nvPr/>
        </p:nvSpPr>
        <p:spPr>
          <a:xfrm>
            <a:off x="9938621" y="4838781"/>
            <a:ext cx="922133" cy="221033"/>
          </a:xfrm>
          <a:prstGeom prst="rect">
            <a:avLst/>
          </a:prstGeom>
          <a:noFill/>
          <a:ln>
            <a:noFill/>
          </a:ln>
        </p:spPr>
        <p:txBody>
          <a:bodyPr spcFirstLastPara="1" wrap="square" lIns="60950" tIns="30467" rIns="60950" bIns="30467" anchor="ctr" anchorCtr="0">
            <a:noAutofit/>
          </a:bodyPr>
          <a:lstStyle/>
          <a:p>
            <a:pPr>
              <a:lnSpc>
                <a:spcPct val="90000"/>
              </a:lnSpc>
            </a:pPr>
            <a:r>
              <a:rPr lang="tr-TR" sz="1050" dirty="0">
                <a:solidFill>
                  <a:schemeClr val="dk1"/>
                </a:solidFill>
                <a:latin typeface="+mj-lt"/>
                <a:ea typeface="Calibri"/>
                <a:cs typeface="Calibri"/>
                <a:sym typeface="Calibri"/>
              </a:rPr>
              <a:t>Binbaşı</a:t>
            </a:r>
            <a:endParaRPr sz="1050" dirty="0">
              <a:latin typeface="+mj-lt"/>
            </a:endParaRPr>
          </a:p>
        </p:txBody>
      </p:sp>
      <p:sp>
        <p:nvSpPr>
          <p:cNvPr id="89" name="Title 1">
            <a:extLst>
              <a:ext uri="{FF2B5EF4-FFF2-40B4-BE49-F238E27FC236}">
                <a16:creationId xmlns:a16="http://schemas.microsoft.com/office/drawing/2014/main" id="{82A2B5CB-CC34-BFFD-E587-DBC653750435}"/>
              </a:ext>
            </a:extLst>
          </p:cNvPr>
          <p:cNvSpPr txBox="1">
            <a:spLocks/>
          </p:cNvSpPr>
          <p:nvPr/>
        </p:nvSpPr>
        <p:spPr>
          <a:xfrm>
            <a:off x="336549" y="992877"/>
            <a:ext cx="4419600" cy="680001"/>
          </a:xfrm>
          <a:prstGeom prst="rect">
            <a:avLst/>
          </a:prstGeom>
        </p:spPr>
        <p:txBody>
          <a:bodyPr anchor="t"/>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lang="tr-TR" altLang="tr-TR" sz="1600" dirty="0">
                <a:solidFill>
                  <a:schemeClr val="tx1"/>
                </a:solidFill>
                <a:latin typeface="+mj-lt"/>
              </a:rPr>
              <a:t>Türk silahlı kuvvetlerinin 3 komutanlığı bulunmaktadır. Bunlar Kara Kuvvetleri, Hava Kuvvetleri ve Deniz Kuvvetleri Komutanlığıdır. </a:t>
            </a:r>
          </a:p>
        </p:txBody>
      </p:sp>
      <p:pic>
        <p:nvPicPr>
          <p:cNvPr id="90" name="Picture 89">
            <a:extLst>
              <a:ext uri="{FF2B5EF4-FFF2-40B4-BE49-F238E27FC236}">
                <a16:creationId xmlns:a16="http://schemas.microsoft.com/office/drawing/2014/main" id="{9D46DA45-C55A-C419-9266-C96B9F00C18F}"/>
              </a:ext>
            </a:extLst>
          </p:cNvPr>
          <p:cNvPicPr>
            <a:picLocks noChangeAspect="1"/>
          </p:cNvPicPr>
          <p:nvPr/>
        </p:nvPicPr>
        <p:blipFill>
          <a:blip r:embed="rId21"/>
          <a:srcRect l="9556"/>
          <a:stretch/>
        </p:blipFill>
        <p:spPr>
          <a:xfrm>
            <a:off x="777769" y="2155421"/>
            <a:ext cx="3083112" cy="4371737"/>
          </a:xfrm>
          <a:prstGeom prst="rect">
            <a:avLst/>
          </a:prstGeom>
        </p:spPr>
      </p:pic>
    </p:spTree>
    <p:extLst>
      <p:ext uri="{BB962C8B-B14F-4D97-AF65-F5344CB8AC3E}">
        <p14:creationId xmlns:p14="http://schemas.microsoft.com/office/powerpoint/2010/main" val="2391283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FDA67AD-7A2E-530F-5BB5-7E3EA42B506D}"/>
              </a:ext>
            </a:extLst>
          </p:cNvPr>
          <p:cNvGraphicFramePr>
            <a:graphicFrameLocks noChangeAspect="1"/>
          </p:cNvGraphicFramePr>
          <p:nvPr>
            <p:custDataLst>
              <p:tags r:id="rId1"/>
            </p:custDataLst>
            <p:extLst>
              <p:ext uri="{D42A27DB-BD31-4B8C-83A1-F6EECF244321}">
                <p14:modId xmlns:p14="http://schemas.microsoft.com/office/powerpoint/2010/main" val="31877505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3" progId="TCLayout.ActiveDocument.1">
                  <p:embed/>
                </p:oleObj>
              </mc:Choice>
              <mc:Fallback>
                <p:oleObj name="think-cell Slide" r:id="rId3" imgW="532" imgH="53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extBox 4">
            <a:extLst>
              <a:ext uri="{FF2B5EF4-FFF2-40B4-BE49-F238E27FC236}">
                <a16:creationId xmlns:a16="http://schemas.microsoft.com/office/drawing/2014/main" id="{A6BF1E98-2607-3541-01AD-6DAD0A92AE27}"/>
              </a:ext>
            </a:extLst>
          </p:cNvPr>
          <p:cNvSpPr txBox="1"/>
          <p:nvPr/>
        </p:nvSpPr>
        <p:spPr>
          <a:xfrm>
            <a:off x="437253" y="1524000"/>
            <a:ext cx="4089400" cy="2475037"/>
          </a:xfrm>
          <a:prstGeom prst="rect">
            <a:avLst/>
          </a:prstGeom>
        </p:spPr>
        <p:txBody>
          <a:bodyPr wrap="square" lIns="0" tIns="0" rIns="0" bIns="0" rtlCol="0" anchor="t">
            <a:spAutoFit/>
          </a:bodyPr>
          <a:lstStyle/>
          <a:p>
            <a:r>
              <a:rPr lang="tr-TR" sz="2000" dirty="0">
                <a:latin typeface="+mj-lt"/>
              </a:rPr>
              <a:t>Organizasyon Yapısı ve Şeması</a:t>
            </a:r>
          </a:p>
          <a:p>
            <a:pPr>
              <a:lnSpc>
                <a:spcPts val="2506"/>
              </a:lnSpc>
            </a:pPr>
            <a:endParaRPr lang="en-US" sz="2000" dirty="0">
              <a:solidFill>
                <a:srgbClr val="132052"/>
              </a:solidFill>
              <a:latin typeface="+mj-lt"/>
              <a:ea typeface="Now"/>
              <a:cs typeface="Now"/>
              <a:sym typeface="Now"/>
            </a:endParaRPr>
          </a:p>
          <a:p>
            <a:pPr defTabSz="609630">
              <a:defRPr/>
            </a:pPr>
            <a:r>
              <a:rPr lang="tr-TR" sz="2000" dirty="0">
                <a:solidFill>
                  <a:prstClr val="black"/>
                </a:solidFill>
                <a:latin typeface="+mj-lt"/>
              </a:rPr>
              <a:t>C Seviyesindeki Yöneticiler</a:t>
            </a:r>
          </a:p>
          <a:p>
            <a:pPr defTabSz="609630">
              <a:defRPr/>
            </a:pPr>
            <a:endParaRPr lang="tr-TR" sz="2000" dirty="0">
              <a:solidFill>
                <a:prstClr val="black"/>
              </a:solidFill>
              <a:latin typeface="+mj-lt"/>
            </a:endParaRPr>
          </a:p>
          <a:p>
            <a:pPr defTabSz="609630">
              <a:defRPr/>
            </a:pPr>
            <a:r>
              <a:rPr lang="tr-TR" sz="2000" dirty="0">
                <a:solidFill>
                  <a:prstClr val="black"/>
                </a:solidFill>
                <a:latin typeface="+mj-lt"/>
              </a:rPr>
              <a:t>Günümüzdeki Popüler Meslekler</a:t>
            </a:r>
          </a:p>
          <a:p>
            <a:pPr defTabSz="609630">
              <a:defRPr/>
            </a:pPr>
            <a:endParaRPr lang="tr-TR" sz="2000" dirty="0">
              <a:solidFill>
                <a:prstClr val="black"/>
              </a:solidFill>
              <a:latin typeface="+mj-lt"/>
            </a:endParaRPr>
          </a:p>
          <a:p>
            <a:pPr defTabSz="609630">
              <a:defRPr/>
            </a:pPr>
            <a:r>
              <a:rPr lang="tr-TR" sz="2000" dirty="0">
                <a:solidFill>
                  <a:prstClr val="black"/>
                </a:solidFill>
                <a:latin typeface="+mj-lt"/>
              </a:rPr>
              <a:t>Akademi</a:t>
            </a:r>
          </a:p>
          <a:p>
            <a:pPr defTabSz="609630">
              <a:defRPr/>
            </a:pPr>
            <a:endParaRPr lang="tr-TR" sz="2000" dirty="0">
              <a:solidFill>
                <a:prstClr val="black"/>
              </a:solidFill>
              <a:latin typeface="+mj-lt"/>
            </a:endParaRPr>
          </a:p>
        </p:txBody>
      </p:sp>
      <p:sp>
        <p:nvSpPr>
          <p:cNvPr id="3" name="AutoShape 5">
            <a:extLst>
              <a:ext uri="{FF2B5EF4-FFF2-40B4-BE49-F238E27FC236}">
                <a16:creationId xmlns:a16="http://schemas.microsoft.com/office/drawing/2014/main" id="{6FFE5691-F9C8-9963-D7F9-3AA301741AAB}"/>
              </a:ext>
            </a:extLst>
          </p:cNvPr>
          <p:cNvSpPr/>
          <p:nvPr/>
        </p:nvSpPr>
        <p:spPr>
          <a:xfrm flipV="1">
            <a:off x="437253" y="1901355"/>
            <a:ext cx="2305947" cy="0"/>
          </a:xfrm>
          <a:prstGeom prst="line">
            <a:avLst/>
          </a:prstGeom>
          <a:ln w="19050" cap="flat">
            <a:solidFill>
              <a:srgbClr val="F89D56"/>
            </a:solidFill>
            <a:prstDash val="solid"/>
            <a:headEnd type="none" w="sm" len="sm"/>
            <a:tailEnd type="none" w="sm" len="sm"/>
          </a:ln>
        </p:spPr>
        <p:txBody>
          <a:bodyPr/>
          <a:lstStyle/>
          <a:p>
            <a:endParaRPr lang="tr-TR" sz="800"/>
          </a:p>
        </p:txBody>
      </p:sp>
      <p:sp>
        <p:nvSpPr>
          <p:cNvPr id="5" name="AutoShape 7">
            <a:extLst>
              <a:ext uri="{FF2B5EF4-FFF2-40B4-BE49-F238E27FC236}">
                <a16:creationId xmlns:a16="http://schemas.microsoft.com/office/drawing/2014/main" id="{9EC6B8B4-4A17-1A87-CA2B-104380218689}"/>
              </a:ext>
            </a:extLst>
          </p:cNvPr>
          <p:cNvSpPr/>
          <p:nvPr/>
        </p:nvSpPr>
        <p:spPr>
          <a:xfrm>
            <a:off x="437253" y="2553332"/>
            <a:ext cx="2305947" cy="0"/>
          </a:xfrm>
          <a:prstGeom prst="line">
            <a:avLst/>
          </a:prstGeom>
          <a:ln w="19050" cap="flat">
            <a:solidFill>
              <a:srgbClr val="F89D56"/>
            </a:solidFill>
            <a:prstDash val="solid"/>
            <a:headEnd type="none" w="sm" len="sm"/>
            <a:tailEnd type="none" w="sm" len="sm"/>
          </a:ln>
        </p:spPr>
        <p:txBody>
          <a:bodyPr/>
          <a:lstStyle/>
          <a:p>
            <a:endParaRPr lang="tr-TR" sz="800"/>
          </a:p>
        </p:txBody>
      </p:sp>
      <p:sp>
        <p:nvSpPr>
          <p:cNvPr id="12" name="AutoShape 7">
            <a:extLst>
              <a:ext uri="{FF2B5EF4-FFF2-40B4-BE49-F238E27FC236}">
                <a16:creationId xmlns:a16="http://schemas.microsoft.com/office/drawing/2014/main" id="{80F5C9F8-4A87-F3D7-A763-F47F1E00FCB2}"/>
              </a:ext>
            </a:extLst>
          </p:cNvPr>
          <p:cNvSpPr/>
          <p:nvPr/>
        </p:nvSpPr>
        <p:spPr>
          <a:xfrm>
            <a:off x="437253" y="3861432"/>
            <a:ext cx="2305947" cy="0"/>
          </a:xfrm>
          <a:prstGeom prst="line">
            <a:avLst/>
          </a:prstGeom>
          <a:ln w="19050" cap="flat">
            <a:solidFill>
              <a:srgbClr val="F89D56"/>
            </a:solidFill>
            <a:prstDash val="solid"/>
            <a:headEnd type="none" w="sm" len="sm"/>
            <a:tailEnd type="none" w="sm" len="sm"/>
          </a:ln>
        </p:spPr>
        <p:txBody>
          <a:bodyPr/>
          <a:lstStyle/>
          <a:p>
            <a:endParaRPr lang="tr-TR" sz="800"/>
          </a:p>
        </p:txBody>
      </p:sp>
      <p:sp>
        <p:nvSpPr>
          <p:cNvPr id="4" name="Freeform 12">
            <a:extLst>
              <a:ext uri="{FF2B5EF4-FFF2-40B4-BE49-F238E27FC236}">
                <a16:creationId xmlns:a16="http://schemas.microsoft.com/office/drawing/2014/main" id="{CCC4D538-08EC-B169-DD97-E5A1CAC0042C}"/>
              </a:ext>
            </a:extLst>
          </p:cNvPr>
          <p:cNvSpPr/>
          <p:nvPr/>
        </p:nvSpPr>
        <p:spPr>
          <a:xfrm>
            <a:off x="4114800" y="0"/>
            <a:ext cx="8077200" cy="6858000"/>
          </a:xfrm>
          <a:custGeom>
            <a:avLst/>
            <a:gdLst/>
            <a:ahLst/>
            <a:cxnLst/>
            <a:rect l="l" t="t" r="r" b="b"/>
            <a:pathLst>
              <a:path w="12863178" h="11049171">
                <a:moveTo>
                  <a:pt x="0" y="0"/>
                </a:moveTo>
                <a:lnTo>
                  <a:pt x="12863178" y="0"/>
                </a:lnTo>
                <a:lnTo>
                  <a:pt x="12863178" y="11049171"/>
                </a:lnTo>
                <a:lnTo>
                  <a:pt x="0" y="11049171"/>
                </a:lnTo>
                <a:lnTo>
                  <a:pt x="0" y="0"/>
                </a:lnTo>
                <a:close/>
              </a:path>
            </a:pathLst>
          </a:custGeom>
          <a:blipFill>
            <a:blip r:embed="rId5"/>
            <a:stretch>
              <a:fillRect l="-34987" r="-18059"/>
            </a:stretch>
          </a:blipFill>
        </p:spPr>
        <p:txBody>
          <a:bodyPr/>
          <a:lstStyle/>
          <a:p>
            <a:endParaRPr lang="tr-TR" sz="800"/>
          </a:p>
        </p:txBody>
      </p:sp>
      <p:sp>
        <p:nvSpPr>
          <p:cNvPr id="17" name="AutoShape 5">
            <a:extLst>
              <a:ext uri="{FF2B5EF4-FFF2-40B4-BE49-F238E27FC236}">
                <a16:creationId xmlns:a16="http://schemas.microsoft.com/office/drawing/2014/main" id="{F3319670-3F19-C9AE-D4E2-FDA815ED3D8D}"/>
              </a:ext>
            </a:extLst>
          </p:cNvPr>
          <p:cNvSpPr/>
          <p:nvPr/>
        </p:nvSpPr>
        <p:spPr>
          <a:xfrm flipV="1">
            <a:off x="437253" y="2553332"/>
            <a:ext cx="2305947" cy="0"/>
          </a:xfrm>
          <a:prstGeom prst="line">
            <a:avLst/>
          </a:prstGeom>
          <a:ln w="19050" cap="flat">
            <a:solidFill>
              <a:srgbClr val="F89D56"/>
            </a:solidFill>
            <a:prstDash val="solid"/>
            <a:headEnd type="none" w="sm" len="sm"/>
            <a:tailEnd type="none" w="sm" len="sm"/>
          </a:ln>
        </p:spPr>
        <p:txBody>
          <a:bodyPr/>
          <a:lstStyle/>
          <a:p>
            <a:endParaRPr lang="tr-TR" sz="800"/>
          </a:p>
        </p:txBody>
      </p:sp>
      <p:sp>
        <p:nvSpPr>
          <p:cNvPr id="18" name="AutoShape 7">
            <a:extLst>
              <a:ext uri="{FF2B5EF4-FFF2-40B4-BE49-F238E27FC236}">
                <a16:creationId xmlns:a16="http://schemas.microsoft.com/office/drawing/2014/main" id="{BCDFE43A-2181-15BF-E3F7-90FAD72EBD30}"/>
              </a:ext>
            </a:extLst>
          </p:cNvPr>
          <p:cNvSpPr/>
          <p:nvPr/>
        </p:nvSpPr>
        <p:spPr>
          <a:xfrm>
            <a:off x="437253" y="3205309"/>
            <a:ext cx="2305947" cy="0"/>
          </a:xfrm>
          <a:prstGeom prst="line">
            <a:avLst/>
          </a:prstGeom>
          <a:ln w="19050" cap="flat">
            <a:solidFill>
              <a:srgbClr val="F89D56"/>
            </a:solidFill>
            <a:prstDash val="solid"/>
            <a:headEnd type="none" w="sm" len="sm"/>
            <a:tailEnd type="none" w="sm" len="sm"/>
          </a:ln>
        </p:spPr>
        <p:txBody>
          <a:bodyPr/>
          <a:lstStyle/>
          <a:p>
            <a:endParaRPr lang="tr-TR" sz="800"/>
          </a:p>
        </p:txBody>
      </p:sp>
      <p:sp>
        <p:nvSpPr>
          <p:cNvPr id="19" name="AutoShape 7">
            <a:extLst>
              <a:ext uri="{FF2B5EF4-FFF2-40B4-BE49-F238E27FC236}">
                <a16:creationId xmlns:a16="http://schemas.microsoft.com/office/drawing/2014/main" id="{EC6A1BD3-64FE-5CF6-12F8-E967C6A7ABFA}"/>
              </a:ext>
            </a:extLst>
          </p:cNvPr>
          <p:cNvSpPr/>
          <p:nvPr/>
        </p:nvSpPr>
        <p:spPr>
          <a:xfrm>
            <a:off x="437253" y="4513409"/>
            <a:ext cx="2305947" cy="0"/>
          </a:xfrm>
          <a:prstGeom prst="line">
            <a:avLst/>
          </a:prstGeom>
          <a:ln w="19050" cap="flat">
            <a:solidFill>
              <a:srgbClr val="F89D56"/>
            </a:solidFill>
            <a:prstDash val="solid"/>
            <a:headEnd type="none" w="sm" len="sm"/>
            <a:tailEnd type="none" w="sm" len="sm"/>
          </a:ln>
        </p:spPr>
        <p:txBody>
          <a:bodyPr/>
          <a:lstStyle/>
          <a:p>
            <a:endParaRPr lang="tr-TR" sz="800"/>
          </a:p>
        </p:txBody>
      </p:sp>
      <p:sp>
        <p:nvSpPr>
          <p:cNvPr id="20" name="AutoShape 7">
            <a:extLst>
              <a:ext uri="{FF2B5EF4-FFF2-40B4-BE49-F238E27FC236}">
                <a16:creationId xmlns:a16="http://schemas.microsoft.com/office/drawing/2014/main" id="{93CA5415-A381-A726-DB55-4726233ADEA3}"/>
              </a:ext>
            </a:extLst>
          </p:cNvPr>
          <p:cNvSpPr/>
          <p:nvPr/>
        </p:nvSpPr>
        <p:spPr>
          <a:xfrm>
            <a:off x="437253" y="5169532"/>
            <a:ext cx="2305947" cy="0"/>
          </a:xfrm>
          <a:prstGeom prst="line">
            <a:avLst/>
          </a:prstGeom>
          <a:ln w="19050" cap="flat">
            <a:solidFill>
              <a:srgbClr val="F89D56"/>
            </a:solidFill>
            <a:prstDash val="solid"/>
            <a:headEnd type="none" w="sm" len="sm"/>
            <a:tailEnd type="none" w="sm" len="sm"/>
          </a:ln>
        </p:spPr>
        <p:txBody>
          <a:bodyPr/>
          <a:lstStyle/>
          <a:p>
            <a:endParaRPr lang="tr-TR" sz="800"/>
          </a:p>
        </p:txBody>
      </p:sp>
      <p:sp>
        <p:nvSpPr>
          <p:cNvPr id="21" name="AutoShape 7">
            <a:extLst>
              <a:ext uri="{FF2B5EF4-FFF2-40B4-BE49-F238E27FC236}">
                <a16:creationId xmlns:a16="http://schemas.microsoft.com/office/drawing/2014/main" id="{142740CE-72B2-0EB0-A4F2-749FE813BE9F}"/>
              </a:ext>
            </a:extLst>
          </p:cNvPr>
          <p:cNvSpPr/>
          <p:nvPr/>
        </p:nvSpPr>
        <p:spPr>
          <a:xfrm>
            <a:off x="437253" y="4513409"/>
            <a:ext cx="2305947" cy="0"/>
          </a:xfrm>
          <a:prstGeom prst="line">
            <a:avLst/>
          </a:prstGeom>
          <a:ln w="19050" cap="flat">
            <a:solidFill>
              <a:srgbClr val="F89D56"/>
            </a:solidFill>
            <a:prstDash val="solid"/>
            <a:headEnd type="none" w="sm" len="sm"/>
            <a:tailEnd type="none" w="sm" len="sm"/>
          </a:ln>
        </p:spPr>
        <p:txBody>
          <a:bodyPr/>
          <a:lstStyle/>
          <a:p>
            <a:endParaRPr lang="tr-TR" sz="800"/>
          </a:p>
        </p:txBody>
      </p:sp>
      <p:sp>
        <p:nvSpPr>
          <p:cNvPr id="7" name="TextBox 4">
            <a:extLst>
              <a:ext uri="{FF2B5EF4-FFF2-40B4-BE49-F238E27FC236}">
                <a16:creationId xmlns:a16="http://schemas.microsoft.com/office/drawing/2014/main" id="{962348C3-636B-0E52-692E-541A40C33D26}"/>
              </a:ext>
            </a:extLst>
          </p:cNvPr>
          <p:cNvSpPr txBox="1"/>
          <p:nvPr/>
        </p:nvSpPr>
        <p:spPr>
          <a:xfrm>
            <a:off x="437253" y="3776078"/>
            <a:ext cx="4089400" cy="1846659"/>
          </a:xfrm>
          <a:prstGeom prst="rect">
            <a:avLst/>
          </a:prstGeom>
        </p:spPr>
        <p:txBody>
          <a:bodyPr wrap="square" lIns="0" tIns="0" rIns="0" bIns="0" rtlCol="0" anchor="t">
            <a:spAutoFit/>
          </a:bodyPr>
          <a:lstStyle/>
          <a:p>
            <a:pPr defTabSz="609630">
              <a:defRPr/>
            </a:pPr>
            <a:endParaRPr lang="tr-TR" sz="2000" dirty="0">
              <a:solidFill>
                <a:prstClr val="black"/>
              </a:solidFill>
              <a:latin typeface="+mj-lt"/>
            </a:endParaRPr>
          </a:p>
          <a:p>
            <a:pPr defTabSz="609630">
              <a:defRPr/>
            </a:pPr>
            <a:r>
              <a:rPr lang="tr-TR" sz="2000" dirty="0">
                <a:solidFill>
                  <a:prstClr val="black"/>
                </a:solidFill>
                <a:latin typeface="+mj-lt"/>
              </a:rPr>
              <a:t>Popüler Mühendisliklerin Puanları</a:t>
            </a:r>
          </a:p>
          <a:p>
            <a:pPr>
              <a:defRPr/>
            </a:pPr>
            <a:endParaRPr lang="tr-TR" sz="2000" dirty="0">
              <a:solidFill>
                <a:prstClr val="black"/>
              </a:solidFill>
              <a:latin typeface="+mj-lt"/>
            </a:endParaRPr>
          </a:p>
          <a:p>
            <a:pPr>
              <a:defRPr/>
            </a:pPr>
            <a:r>
              <a:rPr lang="tr-TR" sz="2000" dirty="0">
                <a:solidFill>
                  <a:prstClr val="black"/>
                </a:solidFill>
                <a:latin typeface="+mj-lt"/>
              </a:rPr>
              <a:t>Plazalarda kullanılan kelimeler</a:t>
            </a:r>
          </a:p>
          <a:p>
            <a:pPr defTabSz="609630">
              <a:defRPr/>
            </a:pPr>
            <a:endParaRPr lang="tr-TR" sz="2000" dirty="0">
              <a:solidFill>
                <a:prstClr val="black"/>
              </a:solidFill>
              <a:latin typeface="+mj-lt"/>
              <a:sym typeface="Now"/>
            </a:endParaRPr>
          </a:p>
          <a:p>
            <a:pPr defTabSz="609630">
              <a:defRPr/>
            </a:pPr>
            <a:r>
              <a:rPr lang="tr-TR" sz="2000" dirty="0">
                <a:solidFill>
                  <a:prstClr val="black"/>
                </a:solidFill>
                <a:latin typeface="+mj-lt"/>
                <a:sym typeface="Now"/>
              </a:rPr>
              <a:t>Türkiye’de Askerlik</a:t>
            </a:r>
            <a:endParaRPr lang="tr-TR" sz="2000" dirty="0">
              <a:solidFill>
                <a:srgbClr val="132052"/>
              </a:solidFill>
              <a:latin typeface="+mj-lt"/>
              <a:sym typeface="Now"/>
            </a:endParaRPr>
          </a:p>
        </p:txBody>
      </p:sp>
    </p:spTree>
    <p:extLst>
      <p:ext uri="{BB962C8B-B14F-4D97-AF65-F5344CB8AC3E}">
        <p14:creationId xmlns:p14="http://schemas.microsoft.com/office/powerpoint/2010/main" val="3622783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85EF6622-9836-6A20-A0D9-FF39688F07C6}"/>
              </a:ext>
            </a:extLst>
          </p:cNvPr>
          <p:cNvGraphicFramePr>
            <a:graphicFrameLocks noChangeAspect="1"/>
          </p:cNvGraphicFramePr>
          <p:nvPr>
            <p:custDataLst>
              <p:tags r:id="rId1"/>
            </p:custDataLst>
            <p:extLst>
              <p:ext uri="{D42A27DB-BD31-4B8C-83A1-F6EECF244321}">
                <p14:modId xmlns:p14="http://schemas.microsoft.com/office/powerpoint/2010/main" val="42533927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3" progId="TCLayout.ActiveDocument.1">
                  <p:embed/>
                </p:oleObj>
              </mc:Choice>
              <mc:Fallback>
                <p:oleObj name="think-cell Slide" r:id="rId3" imgW="532" imgH="53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975042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D2C654A-F96E-10EC-644D-D7F7FD85E4C3}"/>
              </a:ext>
            </a:extLst>
          </p:cNvPr>
          <p:cNvGraphicFramePr>
            <a:graphicFrameLocks noChangeAspect="1"/>
          </p:cNvGraphicFramePr>
          <p:nvPr>
            <p:custDataLst>
              <p:tags r:id="rId1"/>
            </p:custDataLst>
            <p:extLst>
              <p:ext uri="{D42A27DB-BD31-4B8C-83A1-F6EECF244321}">
                <p14:modId xmlns:p14="http://schemas.microsoft.com/office/powerpoint/2010/main" val="2577311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3" progId="TCLayout.ActiveDocument.1">
                  <p:embed/>
                </p:oleObj>
              </mc:Choice>
              <mc:Fallback>
                <p:oleObj name="think-cell Slide" r:id="rId3" imgW="532" imgH="53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2121149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7448EB1E-D84C-5713-B7C8-1F935F7EC6A2}"/>
              </a:ext>
            </a:extLst>
          </p:cNvPr>
          <p:cNvGraphicFramePr>
            <a:graphicFrameLocks noChangeAspect="1"/>
          </p:cNvGraphicFramePr>
          <p:nvPr>
            <p:custDataLst>
              <p:tags r:id="rId1"/>
            </p:custDataLst>
            <p:extLst>
              <p:ext uri="{D42A27DB-BD31-4B8C-83A1-F6EECF244321}">
                <p14:modId xmlns:p14="http://schemas.microsoft.com/office/powerpoint/2010/main" val="23273617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3" progId="TCLayout.ActiveDocument.1">
                  <p:embed/>
                </p:oleObj>
              </mc:Choice>
              <mc:Fallback>
                <p:oleObj name="think-cell Slide" r:id="rId3" imgW="532" imgH="53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CC4C786-8E60-B0D8-36AA-6740799F5799}"/>
              </a:ext>
            </a:extLst>
          </p:cNvPr>
          <p:cNvSpPr txBox="1">
            <a:spLocks/>
          </p:cNvSpPr>
          <p:nvPr/>
        </p:nvSpPr>
        <p:spPr>
          <a:xfrm>
            <a:off x="508000" y="3962400"/>
            <a:ext cx="3048000" cy="29662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endParaRPr lang="tr-TR" sz="1400" dirty="0"/>
          </a:p>
        </p:txBody>
      </p:sp>
      <p:sp>
        <p:nvSpPr>
          <p:cNvPr id="4" name="Title 1">
            <a:extLst>
              <a:ext uri="{FF2B5EF4-FFF2-40B4-BE49-F238E27FC236}">
                <a16:creationId xmlns:a16="http://schemas.microsoft.com/office/drawing/2014/main" id="{91EA6473-141B-B747-6A8D-BA21A4F8CD63}"/>
              </a:ext>
            </a:extLst>
          </p:cNvPr>
          <p:cNvSpPr txBox="1">
            <a:spLocks/>
          </p:cNvSpPr>
          <p:nvPr/>
        </p:nvSpPr>
        <p:spPr>
          <a:xfrm>
            <a:off x="948068" y="889000"/>
            <a:ext cx="3048000" cy="29662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r>
              <a:rPr lang="tr-TR" sz="3200" dirty="0">
                <a:latin typeface="+mj-lt"/>
              </a:rPr>
              <a:t>Organizasyon Yapısı ve Şeması</a:t>
            </a:r>
          </a:p>
        </p:txBody>
      </p:sp>
      <p:sp>
        <p:nvSpPr>
          <p:cNvPr id="5" name="Title 1">
            <a:extLst>
              <a:ext uri="{FF2B5EF4-FFF2-40B4-BE49-F238E27FC236}">
                <a16:creationId xmlns:a16="http://schemas.microsoft.com/office/drawing/2014/main" id="{8723610C-0FBF-1F97-5534-934E6BD87587}"/>
              </a:ext>
            </a:extLst>
          </p:cNvPr>
          <p:cNvSpPr txBox="1">
            <a:spLocks/>
          </p:cNvSpPr>
          <p:nvPr/>
        </p:nvSpPr>
        <p:spPr>
          <a:xfrm>
            <a:off x="508000" y="1403463"/>
            <a:ext cx="3860800" cy="5117875"/>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lang="tr-TR" altLang="tr-TR" sz="1400" dirty="0">
                <a:solidFill>
                  <a:schemeClr val="tx1"/>
                </a:solidFill>
                <a:latin typeface="+mn-lt"/>
              </a:rPr>
              <a:t>  Holdinglerin organizasyon yapıları ve şemaları, şirketin stratejik hedeflerine, faaliyet alanlarına ve büyüklüğüne göre değişiklik gösterebilir.</a:t>
            </a:r>
          </a:p>
          <a:p>
            <a:pPr marL="190510" indent="-190510" algn="thaiDist">
              <a:lnSpc>
                <a:spcPct val="150000"/>
              </a:lnSpc>
              <a:buFont typeface="Arial" panose="020B0604020202020204" pitchFamily="34" charset="0"/>
              <a:buChar char="•"/>
            </a:pPr>
            <a:r>
              <a:rPr lang="tr-TR" altLang="tr-TR" sz="1400" dirty="0">
                <a:solidFill>
                  <a:schemeClr val="tx1"/>
                </a:solidFill>
                <a:latin typeface="+mn-lt"/>
              </a:rPr>
              <a:t>Ürün Bazlı Yapı: Her bir ürün veya hizmet kategorisi için ayrı bölümler oluşturulması.</a:t>
            </a:r>
          </a:p>
          <a:p>
            <a:pPr marL="190510" indent="-190510" algn="thaiDist">
              <a:lnSpc>
                <a:spcPct val="150000"/>
              </a:lnSpc>
              <a:buFont typeface="Arial" panose="020B0604020202020204" pitchFamily="34" charset="0"/>
              <a:buChar char="•"/>
            </a:pPr>
            <a:r>
              <a:rPr lang="tr-TR" altLang="tr-TR" sz="1400" dirty="0">
                <a:solidFill>
                  <a:schemeClr val="tx1"/>
                </a:solidFill>
                <a:latin typeface="+mn-lt"/>
              </a:rPr>
              <a:t>Pazar Bazlı Yapı: Belirli pazarlar veya müşteri segmentlerine odaklanan bölümlerin oluşturulması.</a:t>
            </a:r>
          </a:p>
          <a:p>
            <a:pPr marL="190510" indent="-190510" algn="thaiDist">
              <a:lnSpc>
                <a:spcPct val="150000"/>
              </a:lnSpc>
              <a:buFont typeface="Arial" panose="020B0604020202020204" pitchFamily="34" charset="0"/>
              <a:buChar char="•"/>
            </a:pPr>
            <a:r>
              <a:rPr lang="tr-TR" altLang="tr-TR" sz="1400" dirty="0">
                <a:solidFill>
                  <a:schemeClr val="tx1"/>
                </a:solidFill>
                <a:latin typeface="+mn-lt"/>
              </a:rPr>
              <a:t>Coğrafya Bazlı Yapı: Farklı bölgelerdeki operasyonları yönetmek için bölgesel yöneticiler ve ekiplerin kurulması.</a:t>
            </a:r>
          </a:p>
          <a:p>
            <a:pPr marL="190510" indent="-190510" algn="thaiDist">
              <a:lnSpc>
                <a:spcPct val="150000"/>
              </a:lnSpc>
              <a:buFont typeface="Arial" panose="020B0604020202020204" pitchFamily="34" charset="0"/>
              <a:buChar char="•"/>
            </a:pPr>
            <a:r>
              <a:rPr lang="tr-TR" altLang="tr-TR" sz="1400" dirty="0">
                <a:solidFill>
                  <a:schemeClr val="tx1"/>
                </a:solidFill>
                <a:latin typeface="+mn-lt"/>
              </a:rPr>
              <a:t>Fonksiyon Bazlı Yapı: Üretim, pazarlama, finans gibi ana fonksiyonlara göre bölümler oluşturulması.</a:t>
            </a:r>
            <a:endParaRPr lang="tr-TR" sz="1400" dirty="0">
              <a:latin typeface="+mn-lt"/>
            </a:endParaRPr>
          </a:p>
        </p:txBody>
      </p:sp>
      <p:pic>
        <p:nvPicPr>
          <p:cNvPr id="7" name="Picture 6">
            <a:extLst>
              <a:ext uri="{FF2B5EF4-FFF2-40B4-BE49-F238E27FC236}">
                <a16:creationId xmlns:a16="http://schemas.microsoft.com/office/drawing/2014/main" id="{94D92472-3A44-5D90-CDD9-4CFF392E0C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1867044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EA952FD-C82C-B92D-1979-8297D9CF5057}"/>
              </a:ext>
            </a:extLst>
          </p:cNvPr>
          <p:cNvGraphicFramePr>
            <a:graphicFrameLocks noChangeAspect="1"/>
          </p:cNvGraphicFramePr>
          <p:nvPr>
            <p:custDataLst>
              <p:tags r:id="rId1"/>
            </p:custDataLst>
            <p:extLst>
              <p:ext uri="{D42A27DB-BD31-4B8C-83A1-F6EECF244321}">
                <p14:modId xmlns:p14="http://schemas.microsoft.com/office/powerpoint/2010/main" val="2767169501"/>
              </p:ext>
            </p:extLst>
          </p:nvPr>
        </p:nvGraphicFramePr>
        <p:xfrm>
          <a:off x="1059" y="1059"/>
          <a:ext cx="1059" cy="1059"/>
        </p:xfrm>
        <a:graphic>
          <a:graphicData uri="http://schemas.openxmlformats.org/presentationml/2006/ole">
            <mc:AlternateContent xmlns:mc="http://schemas.openxmlformats.org/markup-compatibility/2006">
              <mc:Choice xmlns:v="urn:schemas-microsoft-com:vml" Requires="v">
                <p:oleObj name="think-cell Slide" r:id="rId4" imgW="305" imgH="312" progId="TCLayout.ActiveDocument.1">
                  <p:embed/>
                </p:oleObj>
              </mc:Choice>
              <mc:Fallback>
                <p:oleObj name="think-cell Slide" r:id="rId4" imgW="305" imgH="312" progId="TCLayout.ActiveDocument.1">
                  <p:embed/>
                  <p:pic>
                    <p:nvPicPr>
                      <p:cNvPr id="4" name="think-cell data - do not delete" hidden="1">
                        <a:extLst>
                          <a:ext uri="{FF2B5EF4-FFF2-40B4-BE49-F238E27FC236}">
                            <a16:creationId xmlns:a16="http://schemas.microsoft.com/office/drawing/2014/main" id="{5EA952FD-C82C-B92D-1979-8297D9CF5057}"/>
                          </a:ext>
                        </a:extLst>
                      </p:cNvPr>
                      <p:cNvPicPr/>
                      <p:nvPr/>
                    </p:nvPicPr>
                    <p:blipFill>
                      <a:blip r:embed="rId5"/>
                      <a:stretch>
                        <a:fillRect/>
                      </a:stretch>
                    </p:blipFill>
                    <p:spPr>
                      <a:xfrm>
                        <a:off x="1059" y="1059"/>
                        <a:ext cx="1059" cy="1059"/>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F72E167-59CC-8DF2-B150-46C0E6D8C558}"/>
              </a:ext>
            </a:extLst>
          </p:cNvPr>
          <p:cNvSpPr>
            <a:spLocks noGrp="1"/>
          </p:cNvSpPr>
          <p:nvPr>
            <p:ph type="title"/>
          </p:nvPr>
        </p:nvSpPr>
        <p:spPr>
          <a:xfrm>
            <a:off x="350345" y="287616"/>
            <a:ext cx="11318783" cy="586356"/>
          </a:xfrm>
        </p:spPr>
        <p:txBody>
          <a:bodyPr vert="horz"/>
          <a:lstStyle/>
          <a:p>
            <a:r>
              <a:rPr lang="tr-TR" sz="3200" dirty="0">
                <a:solidFill>
                  <a:prstClr val="black"/>
                </a:solidFill>
                <a:latin typeface="+mj-lt"/>
              </a:rPr>
              <a:t>Örnek: Kazancı Holding</a:t>
            </a:r>
            <a:endParaRPr lang="tr-TR" sz="3200" dirty="0">
              <a:latin typeface="+mj-lt"/>
            </a:endParaRPr>
          </a:p>
        </p:txBody>
      </p:sp>
      <p:sp>
        <p:nvSpPr>
          <p:cNvPr id="13" name="Title 1">
            <a:extLst>
              <a:ext uri="{FF2B5EF4-FFF2-40B4-BE49-F238E27FC236}">
                <a16:creationId xmlns:a16="http://schemas.microsoft.com/office/drawing/2014/main" id="{09D00DFD-FAE7-F7D5-C19C-BE547293862B}"/>
              </a:ext>
            </a:extLst>
          </p:cNvPr>
          <p:cNvSpPr txBox="1">
            <a:spLocks/>
          </p:cNvSpPr>
          <p:nvPr/>
        </p:nvSpPr>
        <p:spPr>
          <a:xfrm>
            <a:off x="355600" y="2312881"/>
            <a:ext cx="5054600" cy="3409951"/>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lang="tr-TR" altLang="tr-TR" sz="2000" b="1" dirty="0">
                <a:solidFill>
                  <a:schemeClr val="tx1"/>
                </a:solidFill>
                <a:latin typeface="+mn-lt"/>
              </a:rPr>
              <a:t>Kazancı Holding</a:t>
            </a:r>
          </a:p>
          <a:p>
            <a:pPr algn="thaiDist">
              <a:lnSpc>
                <a:spcPct val="150000"/>
              </a:lnSpc>
            </a:pPr>
            <a:r>
              <a:rPr lang="tr-TR" sz="1600" dirty="0">
                <a:latin typeface="+mn-lt"/>
              </a:rPr>
              <a:t>Kazancı Holding, geniş bir organizasyon yapısına sahip olup, enerji, doğalgaz, elektrik, jeneratör ve tarım-turizm sektörlerinde faaliyet gösteren farklı şirketleri bünyesinde barındırır. Holdingin yönetim kurulu en üst seviyede bulunur ve her alt şirkete bağlı icra kurulları, CEO'lar ve yönetim kadrolarıyla yönetilir. </a:t>
            </a:r>
          </a:p>
          <a:p>
            <a:pPr algn="thaiDist">
              <a:lnSpc>
                <a:spcPct val="150000"/>
              </a:lnSpc>
            </a:pPr>
            <a:endParaRPr lang="tr-TR" sz="1600" dirty="0">
              <a:latin typeface="+mn-lt"/>
            </a:endParaRPr>
          </a:p>
          <a:p>
            <a:pPr algn="thaiDist">
              <a:lnSpc>
                <a:spcPct val="150000"/>
              </a:lnSpc>
            </a:pPr>
            <a:r>
              <a:rPr lang="tr-TR" sz="1600" dirty="0">
                <a:latin typeface="+mn-lt"/>
              </a:rPr>
              <a:t>Kazancı Holding bünyesindeki Aksa Jeneratör ise fonksiyonel bazlı bir yapıya sahiptir.</a:t>
            </a:r>
          </a:p>
          <a:p>
            <a:pPr algn="thaiDist">
              <a:lnSpc>
                <a:spcPct val="150000"/>
              </a:lnSpc>
            </a:pPr>
            <a:endParaRPr lang="tr-TR" sz="1600" dirty="0">
              <a:latin typeface="+mn-lt"/>
            </a:endParaRPr>
          </a:p>
        </p:txBody>
      </p:sp>
      <p:pic>
        <p:nvPicPr>
          <p:cNvPr id="5" name="Picture 4">
            <a:extLst>
              <a:ext uri="{FF2B5EF4-FFF2-40B4-BE49-F238E27FC236}">
                <a16:creationId xmlns:a16="http://schemas.microsoft.com/office/drawing/2014/main" id="{E124133D-89E5-F642-82D7-6F0F0D6D15DA}"/>
              </a:ext>
            </a:extLst>
          </p:cNvPr>
          <p:cNvPicPr>
            <a:picLocks noChangeAspect="1"/>
          </p:cNvPicPr>
          <p:nvPr/>
        </p:nvPicPr>
        <p:blipFill>
          <a:blip r:embed="rId6" cstate="print">
            <a:extLst>
              <a:ext uri="{28A0092B-C50C-407E-A947-70E740481C1C}">
                <a14:useLocalDpi xmlns:a14="http://schemas.microsoft.com/office/drawing/2010/main" val="0"/>
              </a:ext>
            </a:extLst>
          </a:blip>
          <a:srcRect l="2381" t="31746" r="2381" b="34391"/>
          <a:stretch/>
        </p:blipFill>
        <p:spPr>
          <a:xfrm>
            <a:off x="1219200" y="1150408"/>
            <a:ext cx="3048000" cy="609601"/>
          </a:xfrm>
          <a:prstGeom prst="rect">
            <a:avLst/>
          </a:prstGeom>
        </p:spPr>
      </p:pic>
      <p:graphicFrame>
        <p:nvGraphicFramePr>
          <p:cNvPr id="8" name="Diagram 7">
            <a:extLst>
              <a:ext uri="{FF2B5EF4-FFF2-40B4-BE49-F238E27FC236}">
                <a16:creationId xmlns:a16="http://schemas.microsoft.com/office/drawing/2014/main" id="{86D099CB-9425-6C8E-0BAE-9979224F4D6A}"/>
              </a:ext>
            </a:extLst>
          </p:cNvPr>
          <p:cNvGraphicFramePr/>
          <p:nvPr>
            <p:extLst>
              <p:ext uri="{D42A27DB-BD31-4B8C-83A1-F6EECF244321}">
                <p14:modId xmlns:p14="http://schemas.microsoft.com/office/powerpoint/2010/main" val="3906094461"/>
              </p:ext>
            </p:extLst>
          </p:nvPr>
        </p:nvGraphicFramePr>
        <p:xfrm>
          <a:off x="5801728" y="1150408"/>
          <a:ext cx="5867400" cy="482388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146774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CB6E7-E88C-1CD2-0BFB-7EB5B992D867}"/>
            </a:ext>
          </a:extLst>
        </p:cNvPr>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83671C14-6E10-A680-9F3E-3414777D5E4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3" progId="TCLayout.ActiveDocument.1">
                  <p:embed/>
                </p:oleObj>
              </mc:Choice>
              <mc:Fallback>
                <p:oleObj name="think-cell Slide" r:id="rId3" imgW="532" imgH="533" progId="TCLayout.ActiveDocument.1">
                  <p:embed/>
                  <p:pic>
                    <p:nvPicPr>
                      <p:cNvPr id="11" name="think-cell data - do not delete" hidden="1">
                        <a:extLst>
                          <a:ext uri="{FF2B5EF4-FFF2-40B4-BE49-F238E27FC236}">
                            <a16:creationId xmlns:a16="http://schemas.microsoft.com/office/drawing/2014/main" id="{359E656C-23BD-53BC-9417-AF1F1513A44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CC61892-F37A-B74C-826C-CD99959762FD}"/>
              </a:ext>
            </a:extLst>
          </p:cNvPr>
          <p:cNvSpPr txBox="1">
            <a:spLocks/>
          </p:cNvSpPr>
          <p:nvPr/>
        </p:nvSpPr>
        <p:spPr>
          <a:xfrm>
            <a:off x="508000" y="3962400"/>
            <a:ext cx="3048000" cy="29662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endParaRPr lang="tr-TR" sz="1400" dirty="0"/>
          </a:p>
        </p:txBody>
      </p:sp>
      <p:sp>
        <p:nvSpPr>
          <p:cNvPr id="6" name="Title 1">
            <a:extLst>
              <a:ext uri="{FF2B5EF4-FFF2-40B4-BE49-F238E27FC236}">
                <a16:creationId xmlns:a16="http://schemas.microsoft.com/office/drawing/2014/main" id="{EF899AEA-1A67-3BED-2737-B796645D20DE}"/>
              </a:ext>
            </a:extLst>
          </p:cNvPr>
          <p:cNvSpPr txBox="1">
            <a:spLocks/>
          </p:cNvSpPr>
          <p:nvPr/>
        </p:nvSpPr>
        <p:spPr>
          <a:xfrm>
            <a:off x="948068" y="889000"/>
            <a:ext cx="3048000" cy="29662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r>
              <a:rPr lang="tr-TR" sz="3200" dirty="0">
                <a:latin typeface="+mj-lt"/>
              </a:rPr>
              <a:t>Organizasyon Şeması Nedir</a:t>
            </a:r>
          </a:p>
        </p:txBody>
      </p:sp>
      <p:pic>
        <p:nvPicPr>
          <p:cNvPr id="4" name="Picture 3">
            <a:extLst>
              <a:ext uri="{FF2B5EF4-FFF2-40B4-BE49-F238E27FC236}">
                <a16:creationId xmlns:a16="http://schemas.microsoft.com/office/drawing/2014/main" id="{F7EE6B00-1AF8-E0BC-524B-17C4C66A3CE7}"/>
              </a:ext>
            </a:extLst>
          </p:cNvPr>
          <p:cNvPicPr>
            <a:picLocks noChangeAspect="1"/>
          </p:cNvPicPr>
          <p:nvPr/>
        </p:nvPicPr>
        <p:blipFill>
          <a:blip r:embed="rId5" cstate="print">
            <a:extLst>
              <a:ext uri="{28A0092B-C50C-407E-A947-70E740481C1C}">
                <a14:useLocalDpi xmlns:a14="http://schemas.microsoft.com/office/drawing/2010/main" val="0"/>
              </a:ext>
            </a:extLst>
          </a:blip>
          <a:srcRect l="16249" r="16251"/>
          <a:stretch/>
        </p:blipFill>
        <p:spPr>
          <a:xfrm>
            <a:off x="3996068" y="0"/>
            <a:ext cx="8229600" cy="6858000"/>
          </a:xfrm>
          <a:prstGeom prst="rect">
            <a:avLst/>
          </a:prstGeom>
        </p:spPr>
      </p:pic>
      <p:sp>
        <p:nvSpPr>
          <p:cNvPr id="5" name="Title 1">
            <a:extLst>
              <a:ext uri="{FF2B5EF4-FFF2-40B4-BE49-F238E27FC236}">
                <a16:creationId xmlns:a16="http://schemas.microsoft.com/office/drawing/2014/main" id="{E9F34780-A7CF-C59F-55B1-795DE044B432}"/>
              </a:ext>
            </a:extLst>
          </p:cNvPr>
          <p:cNvSpPr txBox="1">
            <a:spLocks/>
          </p:cNvSpPr>
          <p:nvPr/>
        </p:nvSpPr>
        <p:spPr>
          <a:xfrm>
            <a:off x="508000" y="2209800"/>
            <a:ext cx="3302000" cy="350520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lang="tr-TR" altLang="tr-TR" sz="1400" dirty="0">
                <a:solidFill>
                  <a:schemeClr val="tx1"/>
                </a:solidFill>
                <a:latin typeface="+mn-lt"/>
              </a:rPr>
              <a:t>   Organizasyon şeması, bir şirketin yapısını ve hiyerarşisini gösteren görsel bir diyagramdır.</a:t>
            </a:r>
          </a:p>
          <a:p>
            <a:pPr marL="190510" indent="-190510" algn="thaiDist">
              <a:lnSpc>
                <a:spcPct val="150000"/>
              </a:lnSpc>
              <a:buFont typeface="Arial" panose="020B0604020202020204" pitchFamily="34" charset="0"/>
              <a:buChar char="•"/>
            </a:pPr>
            <a:r>
              <a:rPr lang="tr-TR" altLang="tr-TR" sz="1400" dirty="0">
                <a:solidFill>
                  <a:schemeClr val="tx1"/>
                </a:solidFill>
                <a:latin typeface="+mn-lt"/>
              </a:rPr>
              <a:t>Raporlama ilişkilerini ve departmanlar arasındaki bağları gösterir.</a:t>
            </a:r>
          </a:p>
          <a:p>
            <a:pPr marL="190510" indent="-190510" algn="thaiDist">
              <a:lnSpc>
                <a:spcPct val="150000"/>
              </a:lnSpc>
              <a:buFont typeface="Arial" panose="020B0604020202020204" pitchFamily="34" charset="0"/>
              <a:buChar char="•"/>
            </a:pPr>
            <a:r>
              <a:rPr lang="tr-TR" altLang="tr-TR" sz="1400" dirty="0">
                <a:solidFill>
                  <a:schemeClr val="tx1"/>
                </a:solidFill>
                <a:latin typeface="+mn-lt"/>
              </a:rPr>
              <a:t>Her pozisyonun sorumluluk alanlarını belirler ve kimin kime rapor verdiğini netleştirir.</a:t>
            </a:r>
          </a:p>
          <a:p>
            <a:pPr marL="190510" indent="-190510" algn="thaiDist">
              <a:lnSpc>
                <a:spcPct val="150000"/>
              </a:lnSpc>
              <a:buFont typeface="Arial" panose="020B0604020202020204" pitchFamily="34" charset="0"/>
              <a:buChar char="•"/>
            </a:pPr>
            <a:r>
              <a:rPr lang="tr-TR" altLang="tr-TR" sz="1400" dirty="0">
                <a:solidFill>
                  <a:schemeClr val="tx1"/>
                </a:solidFill>
                <a:latin typeface="+mn-lt"/>
              </a:rPr>
              <a:t>Çalışanların görev dağılımını ve yönetim süreçlerini daha etkin hale getirir.</a:t>
            </a:r>
          </a:p>
          <a:p>
            <a:pPr marL="190510" indent="-190510" algn="thaiDist">
              <a:lnSpc>
                <a:spcPct val="150000"/>
              </a:lnSpc>
              <a:buFont typeface="Arial" panose="020B0604020202020204" pitchFamily="34" charset="0"/>
              <a:buChar char="•"/>
            </a:pPr>
            <a:r>
              <a:rPr lang="tr-TR" altLang="tr-TR" sz="1400" dirty="0">
                <a:solidFill>
                  <a:schemeClr val="tx1"/>
                </a:solidFill>
                <a:latin typeface="+mn-lt"/>
              </a:rPr>
              <a:t>Şirket içindeki liderlik yapısını ve iş akışını anlamada önemli bir rehber görevi görür.</a:t>
            </a:r>
            <a:endParaRPr lang="tr-TR" sz="1400" dirty="0">
              <a:latin typeface="+mn-lt"/>
            </a:endParaRPr>
          </a:p>
        </p:txBody>
      </p:sp>
    </p:spTree>
    <p:extLst>
      <p:ext uri="{BB962C8B-B14F-4D97-AF65-F5344CB8AC3E}">
        <p14:creationId xmlns:p14="http://schemas.microsoft.com/office/powerpoint/2010/main" val="1442764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252440-5568-46A3-05F8-CD38C3EAF5B7}"/>
            </a:ext>
          </a:extLst>
        </p:cNvPr>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B003E362-AE07-FD59-C629-B5D04F975B98}"/>
              </a:ext>
            </a:extLst>
          </p:cNvPr>
          <p:cNvGraphicFramePr>
            <a:graphicFrameLocks noChangeAspect="1"/>
          </p:cNvGraphicFramePr>
          <p:nvPr>
            <p:custDataLst>
              <p:tags r:id="rId1"/>
            </p:custDataLst>
            <p:extLst>
              <p:ext uri="{D42A27DB-BD31-4B8C-83A1-F6EECF244321}">
                <p14:modId xmlns:p14="http://schemas.microsoft.com/office/powerpoint/2010/main" val="1494195308"/>
              </p:ext>
            </p:extLst>
          </p:nvPr>
        </p:nvGraphicFramePr>
        <p:xfrm>
          <a:off x="1059" y="1059"/>
          <a:ext cx="1059" cy="1059"/>
        </p:xfrm>
        <a:graphic>
          <a:graphicData uri="http://schemas.openxmlformats.org/presentationml/2006/ole">
            <mc:AlternateContent xmlns:mc="http://schemas.openxmlformats.org/markup-compatibility/2006">
              <mc:Choice xmlns:v="urn:schemas-microsoft-com:vml" Requires="v">
                <p:oleObj name="think-cell Slide" r:id="rId3" imgW="305" imgH="312" progId="TCLayout.ActiveDocument.1">
                  <p:embed/>
                </p:oleObj>
              </mc:Choice>
              <mc:Fallback>
                <p:oleObj name="think-cell Slide" r:id="rId3" imgW="305" imgH="312" progId="TCLayout.ActiveDocument.1">
                  <p:embed/>
                  <p:pic>
                    <p:nvPicPr>
                      <p:cNvPr id="28" name="think-cell data - do not delete" hidden="1">
                        <a:extLst>
                          <a:ext uri="{FF2B5EF4-FFF2-40B4-BE49-F238E27FC236}">
                            <a16:creationId xmlns:a16="http://schemas.microsoft.com/office/drawing/2014/main" id="{C1CEE95E-56A6-6958-F26E-53871B7599BD}"/>
                          </a:ext>
                        </a:extLst>
                      </p:cNvPr>
                      <p:cNvPicPr/>
                      <p:nvPr/>
                    </p:nvPicPr>
                    <p:blipFill>
                      <a:blip r:embed="rId4"/>
                      <a:stretch>
                        <a:fillRect/>
                      </a:stretch>
                    </p:blipFill>
                    <p:spPr>
                      <a:xfrm>
                        <a:off x="1059" y="1059"/>
                        <a:ext cx="1059" cy="1059"/>
                      </a:xfrm>
                      <a:prstGeom prst="rect">
                        <a:avLst/>
                      </a:prstGeom>
                    </p:spPr>
                  </p:pic>
                </p:oleObj>
              </mc:Fallback>
            </mc:AlternateContent>
          </a:graphicData>
        </a:graphic>
      </p:graphicFrame>
      <p:sp>
        <p:nvSpPr>
          <p:cNvPr id="8" name="Google Shape;135;p6">
            <a:extLst>
              <a:ext uri="{FF2B5EF4-FFF2-40B4-BE49-F238E27FC236}">
                <a16:creationId xmlns:a16="http://schemas.microsoft.com/office/drawing/2014/main" id="{D2E35748-0F2B-36D0-BE09-21EB121423D8}"/>
              </a:ext>
            </a:extLst>
          </p:cNvPr>
          <p:cNvSpPr/>
          <p:nvPr/>
        </p:nvSpPr>
        <p:spPr>
          <a:xfrm>
            <a:off x="963164" y="1388888"/>
            <a:ext cx="4877028" cy="586356"/>
          </a:xfrm>
          <a:prstGeom prst="rect">
            <a:avLst/>
          </a:prstGeom>
          <a:noFill/>
          <a:ln>
            <a:noFill/>
          </a:ln>
        </p:spPr>
        <p:txBody>
          <a:bodyPr spcFirstLastPara="1" wrap="square" lIns="60950" tIns="30467" rIns="60950" bIns="30467" anchor="ctr" anchorCtr="0">
            <a:noAutofit/>
          </a:bodyPr>
          <a:lstStyle/>
          <a:p>
            <a:pPr>
              <a:lnSpc>
                <a:spcPct val="90000"/>
              </a:lnSpc>
            </a:pPr>
            <a:r>
              <a:rPr lang="tr-TR" sz="900" b="1" dirty="0">
                <a:solidFill>
                  <a:schemeClr val="dk1"/>
                </a:solidFill>
                <a:ea typeface="Calibri"/>
                <a:cs typeface="Calibri"/>
                <a:sym typeface="Calibri"/>
              </a:rPr>
              <a:t>Amaç: </a:t>
            </a:r>
            <a:r>
              <a:rPr lang="tr-TR" sz="900" dirty="0">
                <a:solidFill>
                  <a:schemeClr val="dk1"/>
                </a:solidFill>
                <a:ea typeface="Calibri"/>
                <a:cs typeface="Calibri"/>
                <a:sym typeface="Calibri"/>
              </a:rPr>
              <a:t>Şirketin genel stratejik yönünü belirlemek ve yönetmek, tüm operasyonlardan sorumlu olmak.</a:t>
            </a:r>
          </a:p>
          <a:p>
            <a:pPr>
              <a:lnSpc>
                <a:spcPct val="90000"/>
              </a:lnSpc>
            </a:pPr>
            <a:r>
              <a:rPr lang="tr-TR" sz="900" b="1" dirty="0">
                <a:solidFill>
                  <a:schemeClr val="dk1"/>
                </a:solidFill>
                <a:ea typeface="Calibri"/>
                <a:cs typeface="Calibri"/>
                <a:sym typeface="Calibri"/>
              </a:rPr>
              <a:t>Faaliyetler: </a:t>
            </a:r>
            <a:r>
              <a:rPr lang="tr-TR" sz="900" dirty="0">
                <a:solidFill>
                  <a:schemeClr val="dk1"/>
                </a:solidFill>
                <a:ea typeface="Calibri"/>
                <a:cs typeface="Calibri"/>
                <a:sym typeface="Calibri"/>
              </a:rPr>
              <a:t>Üst yönetim ekibini yönlendirmek, kurumsal hedefleri belirlemek, hissedarlar ve yönetim kurulu ile iletişimde bulunmak.</a:t>
            </a:r>
            <a:endParaRPr sz="900" dirty="0"/>
          </a:p>
        </p:txBody>
      </p:sp>
      <p:pic>
        <p:nvPicPr>
          <p:cNvPr id="23" name="Google Shape;138;p6" descr="Confused person">
            <a:extLst>
              <a:ext uri="{FF2B5EF4-FFF2-40B4-BE49-F238E27FC236}">
                <a16:creationId xmlns:a16="http://schemas.microsoft.com/office/drawing/2014/main" id="{D7B642E4-BD21-55BF-203E-81AF0BE26AA8}"/>
              </a:ext>
            </a:extLst>
          </p:cNvPr>
          <p:cNvPicPr preferRelativeResize="0"/>
          <p:nvPr/>
        </p:nvPicPr>
        <p:blipFill rotWithShape="1">
          <a:blip r:embed="rId5">
            <a:alphaModFix/>
          </a:blip>
          <a:srcRect/>
          <a:stretch/>
        </p:blipFill>
        <p:spPr>
          <a:xfrm>
            <a:off x="449860" y="1428392"/>
            <a:ext cx="360000" cy="360000"/>
          </a:xfrm>
          <a:prstGeom prst="rect">
            <a:avLst/>
          </a:prstGeom>
          <a:noFill/>
          <a:ln>
            <a:noFill/>
          </a:ln>
        </p:spPr>
      </p:pic>
      <p:pic>
        <p:nvPicPr>
          <p:cNvPr id="1052" name="Grafik 1051" descr="Ofis çalışanı">
            <a:extLst>
              <a:ext uri="{FF2B5EF4-FFF2-40B4-BE49-F238E27FC236}">
                <a16:creationId xmlns:a16="http://schemas.microsoft.com/office/drawing/2014/main" id="{D8A3059C-9DA3-FFD7-DD28-0F2D658482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93824" y="2048001"/>
            <a:ext cx="360000" cy="360000"/>
          </a:xfrm>
          <a:prstGeom prst="rect">
            <a:avLst/>
          </a:prstGeom>
        </p:spPr>
      </p:pic>
      <p:grpSp>
        <p:nvGrpSpPr>
          <p:cNvPr id="3" name="Google Shape;141;p6">
            <a:extLst>
              <a:ext uri="{FF2B5EF4-FFF2-40B4-BE49-F238E27FC236}">
                <a16:creationId xmlns:a16="http://schemas.microsoft.com/office/drawing/2014/main" id="{3158B92D-C2DA-CD71-0C4B-6431CBCD5D4B}"/>
              </a:ext>
            </a:extLst>
          </p:cNvPr>
          <p:cNvGrpSpPr/>
          <p:nvPr/>
        </p:nvGrpSpPr>
        <p:grpSpPr>
          <a:xfrm>
            <a:off x="6131619" y="1469195"/>
            <a:ext cx="694720" cy="513544"/>
            <a:chOff x="3707321" y="4165255"/>
            <a:chExt cx="1042080" cy="770316"/>
          </a:xfrm>
        </p:grpSpPr>
        <p:sp>
          <p:nvSpPr>
            <p:cNvPr id="4" name="Google Shape;142;p6">
              <a:extLst>
                <a:ext uri="{FF2B5EF4-FFF2-40B4-BE49-F238E27FC236}">
                  <a16:creationId xmlns:a16="http://schemas.microsoft.com/office/drawing/2014/main" id="{884E0912-FC4E-91A4-00E3-606E28D62855}"/>
                </a:ext>
              </a:extLst>
            </p:cNvPr>
            <p:cNvSpPr/>
            <p:nvPr/>
          </p:nvSpPr>
          <p:spPr>
            <a:xfrm>
              <a:off x="3707321" y="4658479"/>
              <a:ext cx="1042080" cy="277092"/>
            </a:xfrm>
            <a:prstGeom prst="rect">
              <a:avLst/>
            </a:prstGeom>
            <a:noFill/>
            <a:ln>
              <a:noFill/>
            </a:ln>
          </p:spPr>
          <p:txBody>
            <a:bodyPr spcFirstLastPara="1" wrap="square" lIns="60950" tIns="30467" rIns="60950" bIns="30467" anchor="ctr" anchorCtr="0">
              <a:noAutofit/>
            </a:bodyPr>
            <a:lstStyle/>
            <a:p>
              <a:pPr algn="ctr">
                <a:lnSpc>
                  <a:spcPct val="90000"/>
                </a:lnSpc>
              </a:pPr>
              <a:r>
                <a:rPr lang="tr-TR" sz="667" dirty="0">
                  <a:solidFill>
                    <a:schemeClr val="dk1"/>
                  </a:solidFill>
                  <a:ea typeface="Calibri"/>
                  <a:cs typeface="Calibri"/>
                  <a:sym typeface="Calibri"/>
                </a:rPr>
                <a:t>CEO Ofis</a:t>
              </a:r>
              <a:endParaRPr sz="800" dirty="0"/>
            </a:p>
          </p:txBody>
        </p:sp>
        <p:pic>
          <p:nvPicPr>
            <p:cNvPr id="5" name="Google Shape;143;p6" descr="Meeting">
              <a:extLst>
                <a:ext uri="{FF2B5EF4-FFF2-40B4-BE49-F238E27FC236}">
                  <a16:creationId xmlns:a16="http://schemas.microsoft.com/office/drawing/2014/main" id="{35A025D6-9707-4497-21CD-EAF7318CC695}"/>
                </a:ext>
              </a:extLst>
            </p:cNvPr>
            <p:cNvPicPr preferRelativeResize="0"/>
            <p:nvPr/>
          </p:nvPicPr>
          <p:blipFill rotWithShape="1">
            <a:blip r:embed="rId8">
              <a:alphaModFix/>
            </a:blip>
            <a:srcRect/>
            <a:stretch/>
          </p:blipFill>
          <p:spPr>
            <a:xfrm>
              <a:off x="3967730" y="4165255"/>
              <a:ext cx="540000" cy="540000"/>
            </a:xfrm>
            <a:prstGeom prst="rect">
              <a:avLst/>
            </a:prstGeom>
            <a:noFill/>
            <a:ln>
              <a:noFill/>
            </a:ln>
          </p:spPr>
        </p:pic>
      </p:grpSp>
      <p:pic>
        <p:nvPicPr>
          <p:cNvPr id="46" name="Graphic 45" descr="Classroom">
            <a:extLst>
              <a:ext uri="{FF2B5EF4-FFF2-40B4-BE49-F238E27FC236}">
                <a16:creationId xmlns:a16="http://schemas.microsoft.com/office/drawing/2014/main" id="{CFDD91D0-18FE-AC20-70DA-309450B1549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01189" y="3390940"/>
            <a:ext cx="364423" cy="364423"/>
          </a:xfrm>
          <a:prstGeom prst="rect">
            <a:avLst/>
          </a:prstGeom>
        </p:spPr>
      </p:pic>
      <p:pic>
        <p:nvPicPr>
          <p:cNvPr id="22" name="Grafik 49" descr="Sunu çubuk grafiği">
            <a:extLst>
              <a:ext uri="{FF2B5EF4-FFF2-40B4-BE49-F238E27FC236}">
                <a16:creationId xmlns:a16="http://schemas.microsoft.com/office/drawing/2014/main" id="{7EB250C8-34DD-4304-7EDF-EF58C686983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9338" y="2713410"/>
            <a:ext cx="358209" cy="358209"/>
          </a:xfrm>
          <a:prstGeom prst="rect">
            <a:avLst/>
          </a:prstGeom>
        </p:spPr>
      </p:pic>
      <p:pic>
        <p:nvPicPr>
          <p:cNvPr id="36" name="Grafik 63" descr="Tokalaşma">
            <a:extLst>
              <a:ext uri="{FF2B5EF4-FFF2-40B4-BE49-F238E27FC236}">
                <a16:creationId xmlns:a16="http://schemas.microsoft.com/office/drawing/2014/main" id="{8C97574B-534F-43DC-AA69-00CF98E614E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300801" y="4089400"/>
            <a:ext cx="364424" cy="364424"/>
          </a:xfrm>
          <a:prstGeom prst="rect">
            <a:avLst/>
          </a:prstGeom>
        </p:spPr>
      </p:pic>
      <p:pic>
        <p:nvPicPr>
          <p:cNvPr id="62" name="Grafik 73" descr="İş Büyümesi">
            <a:extLst>
              <a:ext uri="{FF2B5EF4-FFF2-40B4-BE49-F238E27FC236}">
                <a16:creationId xmlns:a16="http://schemas.microsoft.com/office/drawing/2014/main" id="{370D31D7-701B-20D5-DCBD-E8DCD675105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99520" y="4063612"/>
            <a:ext cx="358209" cy="358209"/>
          </a:xfrm>
          <a:prstGeom prst="rect">
            <a:avLst/>
          </a:prstGeom>
        </p:spPr>
      </p:pic>
      <p:sp>
        <p:nvSpPr>
          <p:cNvPr id="1045" name="Google Shape;133;p6">
            <a:extLst>
              <a:ext uri="{FF2B5EF4-FFF2-40B4-BE49-F238E27FC236}">
                <a16:creationId xmlns:a16="http://schemas.microsoft.com/office/drawing/2014/main" id="{2E2E72D7-966E-31EB-AF9A-E58A4DDD0CB6}"/>
              </a:ext>
            </a:extLst>
          </p:cNvPr>
          <p:cNvSpPr/>
          <p:nvPr/>
        </p:nvSpPr>
        <p:spPr>
          <a:xfrm>
            <a:off x="240960" y="1812006"/>
            <a:ext cx="777800" cy="177800"/>
          </a:xfrm>
          <a:prstGeom prst="rect">
            <a:avLst/>
          </a:prstGeom>
          <a:noFill/>
          <a:ln>
            <a:noFill/>
          </a:ln>
        </p:spPr>
        <p:txBody>
          <a:bodyPr spcFirstLastPara="1" wrap="square" lIns="60950" tIns="30467" rIns="60950" bIns="30467" anchor="ctr" anchorCtr="0">
            <a:noAutofit/>
          </a:bodyPr>
          <a:lstStyle/>
          <a:p>
            <a:pPr algn="ctr">
              <a:lnSpc>
                <a:spcPct val="90000"/>
              </a:lnSpc>
            </a:pPr>
            <a:r>
              <a:rPr lang="tr-TR" sz="667" dirty="0">
                <a:solidFill>
                  <a:schemeClr val="dk1"/>
                </a:solidFill>
                <a:ea typeface="Calibri"/>
                <a:cs typeface="Calibri"/>
                <a:sym typeface="Calibri"/>
              </a:rPr>
              <a:t>CEO (Genel Müdür)</a:t>
            </a:r>
            <a:endParaRPr sz="800" dirty="0"/>
          </a:p>
        </p:txBody>
      </p:sp>
      <p:sp>
        <p:nvSpPr>
          <p:cNvPr id="1049" name="Google Shape;135;p6">
            <a:extLst>
              <a:ext uri="{FF2B5EF4-FFF2-40B4-BE49-F238E27FC236}">
                <a16:creationId xmlns:a16="http://schemas.microsoft.com/office/drawing/2014/main" id="{B554DAD7-1C15-23CD-83DF-9D99F59C45AA}"/>
              </a:ext>
            </a:extLst>
          </p:cNvPr>
          <p:cNvSpPr/>
          <p:nvPr/>
        </p:nvSpPr>
        <p:spPr>
          <a:xfrm>
            <a:off x="963164" y="2071637"/>
            <a:ext cx="4877028" cy="586356"/>
          </a:xfrm>
          <a:prstGeom prst="rect">
            <a:avLst/>
          </a:prstGeom>
          <a:noFill/>
          <a:ln>
            <a:noFill/>
          </a:ln>
        </p:spPr>
        <p:txBody>
          <a:bodyPr spcFirstLastPara="1" wrap="square" lIns="60950" tIns="30467" rIns="60950" bIns="30467" anchor="ctr" anchorCtr="0">
            <a:noAutofit/>
          </a:bodyPr>
          <a:lstStyle/>
          <a:p>
            <a:pPr>
              <a:lnSpc>
                <a:spcPct val="90000"/>
              </a:lnSpc>
            </a:pPr>
            <a:r>
              <a:rPr lang="tr-TR" sz="900" b="1" dirty="0">
                <a:solidFill>
                  <a:schemeClr val="dk1"/>
                </a:solidFill>
                <a:ea typeface="Calibri"/>
                <a:cs typeface="Calibri"/>
                <a:sym typeface="Calibri"/>
              </a:rPr>
              <a:t>Amaç: </a:t>
            </a:r>
            <a:r>
              <a:rPr lang="tr-TR" sz="900" dirty="0">
                <a:solidFill>
                  <a:schemeClr val="dk1"/>
                </a:solidFill>
                <a:ea typeface="Calibri"/>
                <a:cs typeface="Calibri"/>
                <a:sym typeface="Calibri"/>
              </a:rPr>
              <a:t>Şirketin teknolojik stratejisini geliştirmek ve yönetmek.</a:t>
            </a:r>
          </a:p>
          <a:p>
            <a:pPr>
              <a:lnSpc>
                <a:spcPct val="90000"/>
              </a:lnSpc>
            </a:pPr>
            <a:r>
              <a:rPr lang="tr-TR" sz="900" b="1" dirty="0">
                <a:solidFill>
                  <a:schemeClr val="dk1"/>
                </a:solidFill>
                <a:ea typeface="Calibri"/>
                <a:cs typeface="Calibri"/>
                <a:sym typeface="Calibri"/>
              </a:rPr>
              <a:t>Faaliyetler: </a:t>
            </a:r>
            <a:r>
              <a:rPr lang="tr-TR" sz="900" dirty="0">
                <a:solidFill>
                  <a:schemeClr val="dk1"/>
                </a:solidFill>
                <a:ea typeface="Calibri"/>
                <a:cs typeface="Calibri"/>
                <a:sym typeface="Calibri"/>
              </a:rPr>
              <a:t>Teknolojik inovasyonları takip etmek, ürün geliştirme süreçlerini yönetmek, teknoloji yatırımlarını planlamak.</a:t>
            </a:r>
            <a:endParaRPr sz="900" dirty="0"/>
          </a:p>
        </p:txBody>
      </p:sp>
      <p:sp>
        <p:nvSpPr>
          <p:cNvPr id="1050" name="Google Shape;135;p6">
            <a:extLst>
              <a:ext uri="{FF2B5EF4-FFF2-40B4-BE49-F238E27FC236}">
                <a16:creationId xmlns:a16="http://schemas.microsoft.com/office/drawing/2014/main" id="{3022DCE3-FCCA-334B-489E-ED2F9093F0A9}"/>
              </a:ext>
            </a:extLst>
          </p:cNvPr>
          <p:cNvSpPr/>
          <p:nvPr/>
        </p:nvSpPr>
        <p:spPr>
          <a:xfrm>
            <a:off x="953245" y="2735131"/>
            <a:ext cx="4877028" cy="586356"/>
          </a:xfrm>
          <a:prstGeom prst="rect">
            <a:avLst/>
          </a:prstGeom>
          <a:noFill/>
          <a:ln>
            <a:noFill/>
          </a:ln>
        </p:spPr>
        <p:txBody>
          <a:bodyPr spcFirstLastPara="1" wrap="square" lIns="60950" tIns="30467" rIns="60950" bIns="30467" anchor="ctr" anchorCtr="0">
            <a:noAutofit/>
          </a:bodyPr>
          <a:lstStyle/>
          <a:p>
            <a:pPr>
              <a:lnSpc>
                <a:spcPct val="90000"/>
              </a:lnSpc>
            </a:pPr>
            <a:r>
              <a:rPr lang="tr-TR" sz="900" b="1" dirty="0">
                <a:solidFill>
                  <a:schemeClr val="dk1"/>
                </a:solidFill>
                <a:ea typeface="Calibri"/>
                <a:cs typeface="Calibri"/>
                <a:sym typeface="Calibri"/>
              </a:rPr>
              <a:t>Amaç: </a:t>
            </a:r>
            <a:r>
              <a:rPr lang="tr-TR" sz="900" dirty="0">
                <a:solidFill>
                  <a:schemeClr val="dk1"/>
                </a:solidFill>
                <a:ea typeface="Calibri"/>
                <a:cs typeface="Calibri"/>
                <a:sym typeface="Calibri"/>
              </a:rPr>
              <a:t>Şirketin mali stratejisini yönetmek ve finansal performansını maksimize etmek.</a:t>
            </a:r>
          </a:p>
          <a:p>
            <a:pPr>
              <a:lnSpc>
                <a:spcPct val="90000"/>
              </a:lnSpc>
            </a:pPr>
            <a:r>
              <a:rPr lang="tr-TR" sz="900" b="1" dirty="0">
                <a:solidFill>
                  <a:schemeClr val="dk1"/>
                </a:solidFill>
                <a:ea typeface="Calibri"/>
                <a:cs typeface="Calibri"/>
                <a:sym typeface="Calibri"/>
              </a:rPr>
              <a:t>Faaliyetler: </a:t>
            </a:r>
            <a:r>
              <a:rPr lang="tr-TR" sz="900" dirty="0">
                <a:solidFill>
                  <a:schemeClr val="dk1"/>
                </a:solidFill>
                <a:ea typeface="Calibri"/>
                <a:cs typeface="Calibri"/>
                <a:sym typeface="Calibri"/>
              </a:rPr>
              <a:t>Finansal raporlama, bütçeleme, hazine yönetimi, iç denetimi sağlamak, yatırım stratejisini belirlemek.</a:t>
            </a:r>
            <a:endParaRPr sz="900" dirty="0"/>
          </a:p>
        </p:txBody>
      </p:sp>
      <p:sp>
        <p:nvSpPr>
          <p:cNvPr id="1051" name="Google Shape;135;p6">
            <a:extLst>
              <a:ext uri="{FF2B5EF4-FFF2-40B4-BE49-F238E27FC236}">
                <a16:creationId xmlns:a16="http://schemas.microsoft.com/office/drawing/2014/main" id="{FE418BA1-EE5E-C917-6F30-475F22CCB618}"/>
              </a:ext>
            </a:extLst>
          </p:cNvPr>
          <p:cNvSpPr/>
          <p:nvPr/>
        </p:nvSpPr>
        <p:spPr>
          <a:xfrm>
            <a:off x="953245" y="3424043"/>
            <a:ext cx="4877028" cy="586356"/>
          </a:xfrm>
          <a:prstGeom prst="rect">
            <a:avLst/>
          </a:prstGeom>
          <a:noFill/>
          <a:ln>
            <a:noFill/>
          </a:ln>
        </p:spPr>
        <p:txBody>
          <a:bodyPr spcFirstLastPara="1" wrap="square" lIns="60950" tIns="30467" rIns="60950" bIns="30467" anchor="ctr" anchorCtr="0">
            <a:noAutofit/>
          </a:bodyPr>
          <a:lstStyle/>
          <a:p>
            <a:pPr>
              <a:lnSpc>
                <a:spcPct val="90000"/>
              </a:lnSpc>
            </a:pPr>
            <a:r>
              <a:rPr lang="tr-TR" sz="900" b="1" dirty="0">
                <a:solidFill>
                  <a:schemeClr val="dk1"/>
                </a:solidFill>
                <a:ea typeface="Calibri"/>
                <a:cs typeface="Calibri"/>
                <a:sym typeface="Calibri"/>
              </a:rPr>
              <a:t>Amaç: </a:t>
            </a:r>
            <a:r>
              <a:rPr lang="tr-TR" sz="900" dirty="0">
                <a:solidFill>
                  <a:schemeClr val="dk1"/>
                </a:solidFill>
                <a:ea typeface="Calibri"/>
                <a:cs typeface="Calibri"/>
                <a:sym typeface="Calibri"/>
              </a:rPr>
              <a:t>Şirketin pazarlama stratejisini geliştirmek ve marka bilinirliğini artırmak..</a:t>
            </a:r>
          </a:p>
          <a:p>
            <a:pPr>
              <a:lnSpc>
                <a:spcPct val="90000"/>
              </a:lnSpc>
            </a:pPr>
            <a:r>
              <a:rPr lang="tr-TR" sz="900" b="1" dirty="0">
                <a:solidFill>
                  <a:schemeClr val="dk1"/>
                </a:solidFill>
                <a:ea typeface="Calibri"/>
                <a:cs typeface="Calibri"/>
                <a:sym typeface="Calibri"/>
              </a:rPr>
              <a:t>Faaliyetler: </a:t>
            </a:r>
            <a:r>
              <a:rPr lang="tr-TR" sz="900" dirty="0">
                <a:solidFill>
                  <a:schemeClr val="dk1"/>
                </a:solidFill>
                <a:ea typeface="Calibri"/>
                <a:cs typeface="Calibri"/>
                <a:sym typeface="Calibri"/>
              </a:rPr>
              <a:t>Dijital pazarlama, marka yönetimi, müşteri deneyimi, pazar araştırmaları ve ürün tanıtımı.</a:t>
            </a:r>
            <a:endParaRPr sz="900" dirty="0"/>
          </a:p>
        </p:txBody>
      </p:sp>
      <p:sp>
        <p:nvSpPr>
          <p:cNvPr id="1053" name="Google Shape;135;p6">
            <a:extLst>
              <a:ext uri="{FF2B5EF4-FFF2-40B4-BE49-F238E27FC236}">
                <a16:creationId xmlns:a16="http://schemas.microsoft.com/office/drawing/2014/main" id="{9D96EA71-DF3A-40F1-1DFD-ACF9372E8F28}"/>
              </a:ext>
            </a:extLst>
          </p:cNvPr>
          <p:cNvSpPr/>
          <p:nvPr/>
        </p:nvSpPr>
        <p:spPr>
          <a:xfrm>
            <a:off x="953245" y="4077339"/>
            <a:ext cx="4877028" cy="586356"/>
          </a:xfrm>
          <a:prstGeom prst="rect">
            <a:avLst/>
          </a:prstGeom>
          <a:noFill/>
          <a:ln>
            <a:noFill/>
          </a:ln>
        </p:spPr>
        <p:txBody>
          <a:bodyPr spcFirstLastPara="1" wrap="square" lIns="60950" tIns="30467" rIns="60950" bIns="30467" anchor="ctr" anchorCtr="0">
            <a:noAutofit/>
          </a:bodyPr>
          <a:lstStyle/>
          <a:p>
            <a:pPr>
              <a:lnSpc>
                <a:spcPct val="90000"/>
              </a:lnSpc>
            </a:pPr>
            <a:r>
              <a:rPr lang="tr-TR" sz="900" b="1" dirty="0">
                <a:solidFill>
                  <a:schemeClr val="dk1"/>
                </a:solidFill>
                <a:ea typeface="Calibri"/>
                <a:cs typeface="Calibri"/>
                <a:sym typeface="Calibri"/>
              </a:rPr>
              <a:t>Amaç: </a:t>
            </a:r>
            <a:r>
              <a:rPr lang="tr-TR" sz="900" dirty="0">
                <a:solidFill>
                  <a:schemeClr val="dk1"/>
                </a:solidFill>
                <a:ea typeface="Calibri"/>
                <a:cs typeface="Calibri"/>
                <a:sym typeface="Calibri"/>
              </a:rPr>
              <a:t>Şirketin karşı karşıya olduğu riskleri yönetmek ve minimize etmek.</a:t>
            </a:r>
          </a:p>
          <a:p>
            <a:pPr>
              <a:lnSpc>
                <a:spcPct val="90000"/>
              </a:lnSpc>
            </a:pPr>
            <a:r>
              <a:rPr lang="tr-TR" sz="900" b="1" dirty="0">
                <a:solidFill>
                  <a:schemeClr val="dk1"/>
                </a:solidFill>
                <a:ea typeface="Calibri"/>
                <a:cs typeface="Calibri"/>
                <a:sym typeface="Calibri"/>
              </a:rPr>
              <a:t>Faaliyetler: </a:t>
            </a:r>
            <a:r>
              <a:rPr lang="tr-TR" sz="900" dirty="0">
                <a:solidFill>
                  <a:schemeClr val="dk1"/>
                </a:solidFill>
                <a:ea typeface="Calibri"/>
                <a:cs typeface="Calibri"/>
                <a:sym typeface="Calibri"/>
              </a:rPr>
              <a:t>Risk analizleri yapmak, sigorta stratejileri geliştirmek, denetim süreçlerini yönetmek.</a:t>
            </a:r>
            <a:endParaRPr sz="900" dirty="0"/>
          </a:p>
        </p:txBody>
      </p:sp>
      <p:sp>
        <p:nvSpPr>
          <p:cNvPr id="1054" name="Google Shape;135;p6">
            <a:extLst>
              <a:ext uri="{FF2B5EF4-FFF2-40B4-BE49-F238E27FC236}">
                <a16:creationId xmlns:a16="http://schemas.microsoft.com/office/drawing/2014/main" id="{9CB13B77-D380-6061-6384-6BFB79043C08}"/>
              </a:ext>
            </a:extLst>
          </p:cNvPr>
          <p:cNvSpPr/>
          <p:nvPr/>
        </p:nvSpPr>
        <p:spPr>
          <a:xfrm>
            <a:off x="954631" y="4761685"/>
            <a:ext cx="4877028" cy="586356"/>
          </a:xfrm>
          <a:prstGeom prst="rect">
            <a:avLst/>
          </a:prstGeom>
          <a:noFill/>
          <a:ln>
            <a:noFill/>
          </a:ln>
        </p:spPr>
        <p:txBody>
          <a:bodyPr spcFirstLastPara="1" wrap="square" lIns="60950" tIns="30467" rIns="60950" bIns="30467" anchor="ctr" anchorCtr="0">
            <a:noAutofit/>
          </a:bodyPr>
          <a:lstStyle/>
          <a:p>
            <a:pPr>
              <a:lnSpc>
                <a:spcPct val="90000"/>
              </a:lnSpc>
            </a:pPr>
            <a:r>
              <a:rPr lang="tr-TR" sz="900" b="1" dirty="0">
                <a:solidFill>
                  <a:schemeClr val="dk1"/>
                </a:solidFill>
                <a:ea typeface="Calibri"/>
                <a:cs typeface="Calibri"/>
                <a:sym typeface="Calibri"/>
              </a:rPr>
              <a:t>Amaç: </a:t>
            </a:r>
            <a:r>
              <a:rPr lang="tr-TR" sz="900" dirty="0">
                <a:solidFill>
                  <a:schemeClr val="dk1"/>
                </a:solidFill>
                <a:ea typeface="Calibri"/>
                <a:cs typeface="Calibri"/>
                <a:sym typeface="Calibri"/>
              </a:rPr>
              <a:t>Şirketin uzun vadeli stratejik planlamasını yapmak ve büyüme fırsatlarını değerlendirmek.</a:t>
            </a:r>
          </a:p>
          <a:p>
            <a:pPr>
              <a:lnSpc>
                <a:spcPct val="90000"/>
              </a:lnSpc>
            </a:pPr>
            <a:r>
              <a:rPr lang="tr-TR" sz="900" b="1" dirty="0">
                <a:solidFill>
                  <a:schemeClr val="dk1"/>
                </a:solidFill>
                <a:ea typeface="Calibri"/>
                <a:cs typeface="Calibri"/>
                <a:sym typeface="Calibri"/>
              </a:rPr>
              <a:t>Faaliyetler: </a:t>
            </a:r>
            <a:r>
              <a:rPr lang="tr-TR" sz="900" dirty="0">
                <a:solidFill>
                  <a:schemeClr val="dk1"/>
                </a:solidFill>
                <a:ea typeface="Calibri"/>
                <a:cs typeface="Calibri"/>
                <a:sym typeface="Calibri"/>
              </a:rPr>
              <a:t>Kurumsal strateji geliştirme, iş geliştirme, yeni pazarlar ve ürün fırsatlarını araştırma.</a:t>
            </a:r>
            <a:endParaRPr sz="900" dirty="0"/>
          </a:p>
        </p:txBody>
      </p:sp>
      <p:sp>
        <p:nvSpPr>
          <p:cNvPr id="1055" name="Google Shape;135;p6">
            <a:extLst>
              <a:ext uri="{FF2B5EF4-FFF2-40B4-BE49-F238E27FC236}">
                <a16:creationId xmlns:a16="http://schemas.microsoft.com/office/drawing/2014/main" id="{6CF7169F-563B-0A26-0AD5-8A8C098AB503}"/>
              </a:ext>
            </a:extLst>
          </p:cNvPr>
          <p:cNvSpPr/>
          <p:nvPr/>
        </p:nvSpPr>
        <p:spPr>
          <a:xfrm>
            <a:off x="6769906" y="1432680"/>
            <a:ext cx="4877028" cy="586356"/>
          </a:xfrm>
          <a:prstGeom prst="rect">
            <a:avLst/>
          </a:prstGeom>
          <a:noFill/>
          <a:ln>
            <a:noFill/>
          </a:ln>
        </p:spPr>
        <p:txBody>
          <a:bodyPr spcFirstLastPara="1" wrap="square" lIns="60950" tIns="30467" rIns="60950" bIns="30467" anchor="ctr" anchorCtr="0">
            <a:noAutofit/>
          </a:bodyPr>
          <a:lstStyle/>
          <a:p>
            <a:pPr>
              <a:lnSpc>
                <a:spcPct val="90000"/>
              </a:lnSpc>
            </a:pPr>
            <a:r>
              <a:rPr lang="tr-TR" sz="900" b="1" dirty="0">
                <a:solidFill>
                  <a:schemeClr val="dk1"/>
                </a:solidFill>
                <a:ea typeface="Calibri"/>
                <a:cs typeface="Calibri"/>
                <a:sym typeface="Calibri"/>
              </a:rPr>
              <a:t>Amaç: </a:t>
            </a:r>
            <a:r>
              <a:rPr lang="tr-TR" sz="900" dirty="0">
                <a:solidFill>
                  <a:schemeClr val="dk1"/>
                </a:solidFill>
                <a:ea typeface="Calibri"/>
                <a:cs typeface="Calibri"/>
                <a:sym typeface="Calibri"/>
              </a:rPr>
              <a:t>CEO’nun stratejik hedeflerine ulaşmasını desteklemek, iş akışını yönetmek, C-</a:t>
            </a:r>
            <a:r>
              <a:rPr lang="tr-TR" sz="900" dirty="0" err="1">
                <a:solidFill>
                  <a:schemeClr val="dk1"/>
                </a:solidFill>
                <a:ea typeface="Calibri"/>
                <a:cs typeface="Calibri"/>
                <a:sym typeface="Calibri"/>
              </a:rPr>
              <a:t>level</a:t>
            </a:r>
            <a:r>
              <a:rPr lang="tr-TR" sz="900" dirty="0">
                <a:solidFill>
                  <a:schemeClr val="dk1"/>
                </a:solidFill>
                <a:ea typeface="Calibri"/>
                <a:cs typeface="Calibri"/>
                <a:sym typeface="Calibri"/>
              </a:rPr>
              <a:t> yöneticiler ve direktörlerle etkili iletişimi sağlamak ve üst düzey karar alma süreçlerini kolaylaştırmak.</a:t>
            </a:r>
          </a:p>
          <a:p>
            <a:pPr>
              <a:lnSpc>
                <a:spcPct val="90000"/>
              </a:lnSpc>
            </a:pPr>
            <a:r>
              <a:rPr lang="tr-TR" sz="900" b="1" dirty="0">
                <a:solidFill>
                  <a:schemeClr val="dk1"/>
                </a:solidFill>
                <a:ea typeface="Calibri"/>
                <a:cs typeface="Calibri"/>
                <a:sym typeface="Calibri"/>
              </a:rPr>
              <a:t>Faaliyetler: </a:t>
            </a:r>
            <a:r>
              <a:rPr lang="tr-TR" sz="900" dirty="0">
                <a:solidFill>
                  <a:schemeClr val="dk1"/>
                </a:solidFill>
                <a:ea typeface="Calibri"/>
                <a:cs typeface="Calibri"/>
                <a:sym typeface="Calibri"/>
              </a:rPr>
              <a:t>CEO’nun ajandasını ve toplantılarını yönetir, yazışma ve iletişim süreçlerini yürütür, gerekli analiz ve raporları hazırlayarak stratejik projelerin takibini yapar ve CEO'nun zamanını en verimli şekilde kullanmasını sağlar.</a:t>
            </a:r>
            <a:endParaRPr sz="900" dirty="0"/>
          </a:p>
        </p:txBody>
      </p:sp>
      <p:sp>
        <p:nvSpPr>
          <p:cNvPr id="1056" name="Google Shape;135;p6">
            <a:extLst>
              <a:ext uri="{FF2B5EF4-FFF2-40B4-BE49-F238E27FC236}">
                <a16:creationId xmlns:a16="http://schemas.microsoft.com/office/drawing/2014/main" id="{2BF72462-5A0B-6160-682E-7B27DB9D90DA}"/>
              </a:ext>
            </a:extLst>
          </p:cNvPr>
          <p:cNvSpPr/>
          <p:nvPr/>
        </p:nvSpPr>
        <p:spPr>
          <a:xfrm>
            <a:off x="6782275" y="2071637"/>
            <a:ext cx="4877028" cy="586356"/>
          </a:xfrm>
          <a:prstGeom prst="rect">
            <a:avLst/>
          </a:prstGeom>
          <a:noFill/>
          <a:ln>
            <a:noFill/>
          </a:ln>
        </p:spPr>
        <p:txBody>
          <a:bodyPr spcFirstLastPara="1" wrap="square" lIns="60950" tIns="30467" rIns="60950" bIns="30467" anchor="ctr" anchorCtr="0">
            <a:noAutofit/>
          </a:bodyPr>
          <a:lstStyle/>
          <a:p>
            <a:pPr>
              <a:lnSpc>
                <a:spcPct val="90000"/>
              </a:lnSpc>
            </a:pPr>
            <a:r>
              <a:rPr lang="tr-TR" sz="900" b="1" dirty="0">
                <a:solidFill>
                  <a:schemeClr val="dk1"/>
                </a:solidFill>
                <a:ea typeface="Calibri"/>
                <a:cs typeface="Calibri"/>
                <a:sym typeface="Calibri"/>
              </a:rPr>
              <a:t>Amaç: </a:t>
            </a:r>
            <a:r>
              <a:rPr lang="tr-TR" sz="900" dirty="0">
                <a:solidFill>
                  <a:schemeClr val="dk1"/>
                </a:solidFill>
                <a:ea typeface="Calibri"/>
                <a:cs typeface="Calibri"/>
                <a:sym typeface="Calibri"/>
              </a:rPr>
              <a:t>Şirketin günlük operasyonlarını yönetmek ve operasyonel verimliliği artırmak.</a:t>
            </a:r>
          </a:p>
          <a:p>
            <a:pPr>
              <a:lnSpc>
                <a:spcPct val="90000"/>
              </a:lnSpc>
            </a:pPr>
            <a:r>
              <a:rPr lang="tr-TR" sz="900" b="1" dirty="0">
                <a:solidFill>
                  <a:schemeClr val="dk1"/>
                </a:solidFill>
                <a:ea typeface="Calibri"/>
                <a:cs typeface="Calibri"/>
                <a:sym typeface="Calibri"/>
              </a:rPr>
              <a:t>Faaliyetler: </a:t>
            </a:r>
            <a:r>
              <a:rPr lang="tr-TR" sz="900" dirty="0">
                <a:solidFill>
                  <a:schemeClr val="dk1"/>
                </a:solidFill>
                <a:ea typeface="Calibri"/>
                <a:cs typeface="Calibri"/>
                <a:sym typeface="Calibri"/>
              </a:rPr>
              <a:t>Üretim, tedarik zinciri, lojistik gibi operasyonel süreçleri denetlemek ve optimize etmek.</a:t>
            </a:r>
            <a:endParaRPr sz="900" dirty="0"/>
          </a:p>
        </p:txBody>
      </p:sp>
      <p:sp>
        <p:nvSpPr>
          <p:cNvPr id="1057" name="Google Shape;135;p6">
            <a:extLst>
              <a:ext uri="{FF2B5EF4-FFF2-40B4-BE49-F238E27FC236}">
                <a16:creationId xmlns:a16="http://schemas.microsoft.com/office/drawing/2014/main" id="{E78538AC-BA58-A76C-AE13-881E89DEF65F}"/>
              </a:ext>
            </a:extLst>
          </p:cNvPr>
          <p:cNvSpPr/>
          <p:nvPr/>
        </p:nvSpPr>
        <p:spPr>
          <a:xfrm>
            <a:off x="6782275" y="2735131"/>
            <a:ext cx="4877028" cy="586356"/>
          </a:xfrm>
          <a:prstGeom prst="rect">
            <a:avLst/>
          </a:prstGeom>
          <a:noFill/>
          <a:ln>
            <a:noFill/>
          </a:ln>
        </p:spPr>
        <p:txBody>
          <a:bodyPr spcFirstLastPara="1" wrap="square" lIns="60950" tIns="30467" rIns="60950" bIns="30467" anchor="ctr" anchorCtr="0">
            <a:noAutofit/>
          </a:bodyPr>
          <a:lstStyle/>
          <a:p>
            <a:pPr lvl="0">
              <a:lnSpc>
                <a:spcPct val="90000"/>
              </a:lnSpc>
            </a:pPr>
            <a:r>
              <a:rPr lang="tr-TR" sz="900" b="1" dirty="0">
                <a:solidFill>
                  <a:schemeClr val="dk1"/>
                </a:solidFill>
                <a:ea typeface="Calibri"/>
                <a:cs typeface="Calibri"/>
                <a:sym typeface="Calibri"/>
              </a:rPr>
              <a:t>Amaç: </a:t>
            </a:r>
            <a:r>
              <a:rPr lang="tr-TR" sz="900" dirty="0">
                <a:solidFill>
                  <a:schemeClr val="dk1"/>
                </a:solidFill>
                <a:ea typeface="Calibri"/>
                <a:cs typeface="Calibri"/>
                <a:sym typeface="Calibri"/>
              </a:rPr>
              <a:t>Şirketin bilgi teknolojileri altyapısını yönetmek ve dijital dönüşüm süreçlerini yönlendirmek.</a:t>
            </a:r>
          </a:p>
          <a:p>
            <a:pPr lvl="0">
              <a:lnSpc>
                <a:spcPct val="90000"/>
              </a:lnSpc>
            </a:pPr>
            <a:r>
              <a:rPr lang="tr-TR" sz="900" b="1" dirty="0">
                <a:solidFill>
                  <a:schemeClr val="dk1"/>
                </a:solidFill>
                <a:ea typeface="Calibri"/>
                <a:cs typeface="Calibri"/>
                <a:sym typeface="Calibri"/>
              </a:rPr>
              <a:t>Faaliyetler: </a:t>
            </a:r>
            <a:r>
              <a:rPr lang="tr-TR" sz="900" dirty="0">
                <a:solidFill>
                  <a:schemeClr val="dk1"/>
                </a:solidFill>
                <a:ea typeface="Calibri"/>
                <a:cs typeface="Calibri"/>
                <a:sym typeface="Calibri"/>
              </a:rPr>
              <a:t>IT sistemlerinin yönetimi, siber güvenlik yönetimi ve teknolojik iyileştirmeler sağlamak..</a:t>
            </a:r>
            <a:endParaRPr sz="900" dirty="0"/>
          </a:p>
        </p:txBody>
      </p:sp>
      <p:sp>
        <p:nvSpPr>
          <p:cNvPr id="1058" name="Google Shape;135;p6">
            <a:extLst>
              <a:ext uri="{FF2B5EF4-FFF2-40B4-BE49-F238E27FC236}">
                <a16:creationId xmlns:a16="http://schemas.microsoft.com/office/drawing/2014/main" id="{B8A7B47C-E979-57EB-891B-2394E6D615B7}"/>
              </a:ext>
            </a:extLst>
          </p:cNvPr>
          <p:cNvSpPr/>
          <p:nvPr/>
        </p:nvSpPr>
        <p:spPr>
          <a:xfrm>
            <a:off x="6769906" y="3397107"/>
            <a:ext cx="4877028" cy="586356"/>
          </a:xfrm>
          <a:prstGeom prst="rect">
            <a:avLst/>
          </a:prstGeom>
          <a:noFill/>
          <a:ln>
            <a:noFill/>
          </a:ln>
        </p:spPr>
        <p:txBody>
          <a:bodyPr spcFirstLastPara="1" wrap="square" lIns="60950" tIns="30467" rIns="60950" bIns="30467" anchor="ctr" anchorCtr="0">
            <a:noAutofit/>
          </a:bodyPr>
          <a:lstStyle/>
          <a:p>
            <a:pPr>
              <a:lnSpc>
                <a:spcPct val="90000"/>
              </a:lnSpc>
            </a:pPr>
            <a:r>
              <a:rPr lang="tr-TR" sz="900" b="1" dirty="0">
                <a:solidFill>
                  <a:schemeClr val="dk1"/>
                </a:solidFill>
                <a:ea typeface="Calibri"/>
                <a:cs typeface="Calibri"/>
                <a:sym typeface="Calibri"/>
              </a:rPr>
              <a:t>Amaç: </a:t>
            </a:r>
            <a:r>
              <a:rPr lang="tr-TR" sz="900" dirty="0">
                <a:solidFill>
                  <a:schemeClr val="dk1"/>
                </a:solidFill>
                <a:ea typeface="Calibri"/>
                <a:cs typeface="Calibri"/>
                <a:sym typeface="Calibri"/>
              </a:rPr>
              <a:t>İnsan kaynakları stratejisini yönetmek ve çalışan memnuniyetini artırmak.</a:t>
            </a:r>
          </a:p>
          <a:p>
            <a:pPr>
              <a:lnSpc>
                <a:spcPct val="90000"/>
              </a:lnSpc>
            </a:pPr>
            <a:r>
              <a:rPr lang="tr-TR" sz="900" b="1" dirty="0">
                <a:solidFill>
                  <a:schemeClr val="dk1"/>
                </a:solidFill>
                <a:ea typeface="Calibri"/>
                <a:cs typeface="Calibri"/>
                <a:sym typeface="Calibri"/>
              </a:rPr>
              <a:t>Faaliyetler: </a:t>
            </a:r>
            <a:r>
              <a:rPr lang="tr-TR" sz="900" dirty="0">
                <a:solidFill>
                  <a:schemeClr val="dk1"/>
                </a:solidFill>
                <a:ea typeface="Calibri"/>
                <a:cs typeface="Calibri"/>
                <a:sym typeface="Calibri"/>
              </a:rPr>
              <a:t>İşe alım, yetenek yönetimi, çalışan gelişimi, performans değerlendirme ve organizasyonel gelişim..</a:t>
            </a:r>
            <a:endParaRPr sz="900" dirty="0"/>
          </a:p>
        </p:txBody>
      </p:sp>
      <p:sp>
        <p:nvSpPr>
          <p:cNvPr id="1059" name="Google Shape;135;p6">
            <a:extLst>
              <a:ext uri="{FF2B5EF4-FFF2-40B4-BE49-F238E27FC236}">
                <a16:creationId xmlns:a16="http://schemas.microsoft.com/office/drawing/2014/main" id="{894F8A5E-0748-3B91-D777-9757CEA54E06}"/>
              </a:ext>
            </a:extLst>
          </p:cNvPr>
          <p:cNvSpPr/>
          <p:nvPr/>
        </p:nvSpPr>
        <p:spPr>
          <a:xfrm>
            <a:off x="6782275" y="4074207"/>
            <a:ext cx="4877028" cy="586356"/>
          </a:xfrm>
          <a:prstGeom prst="rect">
            <a:avLst/>
          </a:prstGeom>
          <a:noFill/>
          <a:ln>
            <a:noFill/>
          </a:ln>
        </p:spPr>
        <p:txBody>
          <a:bodyPr spcFirstLastPara="1" wrap="square" lIns="60950" tIns="30467" rIns="60950" bIns="30467" anchor="ctr" anchorCtr="0">
            <a:noAutofit/>
          </a:bodyPr>
          <a:lstStyle/>
          <a:p>
            <a:pPr>
              <a:lnSpc>
                <a:spcPct val="90000"/>
              </a:lnSpc>
            </a:pPr>
            <a:r>
              <a:rPr lang="tr-TR" sz="900" b="1" dirty="0">
                <a:solidFill>
                  <a:schemeClr val="dk1"/>
                </a:solidFill>
                <a:ea typeface="Calibri"/>
                <a:cs typeface="Calibri"/>
                <a:sym typeface="Calibri"/>
              </a:rPr>
              <a:t>Amaç: </a:t>
            </a:r>
            <a:r>
              <a:rPr lang="tr-TR" sz="900" dirty="0">
                <a:solidFill>
                  <a:schemeClr val="dk1"/>
                </a:solidFill>
                <a:ea typeface="Calibri"/>
                <a:cs typeface="Calibri"/>
                <a:sym typeface="Calibri"/>
              </a:rPr>
              <a:t>Şirketin yasal ve düzenleyici uyumluluğunu sağlamak.</a:t>
            </a:r>
          </a:p>
          <a:p>
            <a:pPr>
              <a:lnSpc>
                <a:spcPct val="90000"/>
              </a:lnSpc>
            </a:pPr>
            <a:r>
              <a:rPr lang="tr-TR" sz="900" b="1" dirty="0">
                <a:solidFill>
                  <a:schemeClr val="dk1"/>
                </a:solidFill>
                <a:ea typeface="Calibri"/>
                <a:cs typeface="Calibri"/>
                <a:sym typeface="Calibri"/>
              </a:rPr>
              <a:t>Faaliyetler: </a:t>
            </a:r>
            <a:r>
              <a:rPr lang="tr-TR" sz="900" dirty="0">
                <a:solidFill>
                  <a:schemeClr val="dk1"/>
                </a:solidFill>
                <a:ea typeface="Calibri"/>
                <a:cs typeface="Calibri"/>
                <a:sym typeface="Calibri"/>
              </a:rPr>
              <a:t>İç denetim ve uyum süreçlerini yönetmek, etik kuralların uygulanmasını sağlamak.</a:t>
            </a:r>
            <a:endParaRPr sz="900" dirty="0"/>
          </a:p>
        </p:txBody>
      </p:sp>
      <p:sp>
        <p:nvSpPr>
          <p:cNvPr id="1060" name="Google Shape;135;p6">
            <a:extLst>
              <a:ext uri="{FF2B5EF4-FFF2-40B4-BE49-F238E27FC236}">
                <a16:creationId xmlns:a16="http://schemas.microsoft.com/office/drawing/2014/main" id="{0883BA95-7E4E-BB1D-3EF6-55D8366430F1}"/>
              </a:ext>
            </a:extLst>
          </p:cNvPr>
          <p:cNvSpPr/>
          <p:nvPr/>
        </p:nvSpPr>
        <p:spPr>
          <a:xfrm>
            <a:off x="6782275" y="4763485"/>
            <a:ext cx="4877028" cy="586356"/>
          </a:xfrm>
          <a:prstGeom prst="rect">
            <a:avLst/>
          </a:prstGeom>
          <a:noFill/>
          <a:ln>
            <a:noFill/>
          </a:ln>
        </p:spPr>
        <p:txBody>
          <a:bodyPr spcFirstLastPara="1" wrap="square" lIns="60950" tIns="30467" rIns="60950" bIns="30467" anchor="ctr" anchorCtr="0">
            <a:noAutofit/>
          </a:bodyPr>
          <a:lstStyle/>
          <a:p>
            <a:pPr>
              <a:lnSpc>
                <a:spcPct val="90000"/>
              </a:lnSpc>
            </a:pPr>
            <a:r>
              <a:rPr lang="tr-TR" sz="900" b="1" dirty="0">
                <a:solidFill>
                  <a:schemeClr val="dk1"/>
                </a:solidFill>
                <a:ea typeface="Calibri"/>
                <a:cs typeface="Calibri"/>
                <a:sym typeface="Calibri"/>
              </a:rPr>
              <a:t>Amaç: </a:t>
            </a:r>
            <a:r>
              <a:rPr lang="tr-TR" sz="900" dirty="0">
                <a:solidFill>
                  <a:schemeClr val="dk1"/>
                </a:solidFill>
                <a:ea typeface="Calibri"/>
                <a:cs typeface="Calibri"/>
                <a:sym typeface="Calibri"/>
              </a:rPr>
              <a:t>Şirketin veri stratejisini yönetmek ve veriye dayalı kararlar almak için altyapı kurmak.</a:t>
            </a:r>
          </a:p>
          <a:p>
            <a:pPr>
              <a:lnSpc>
                <a:spcPct val="90000"/>
              </a:lnSpc>
            </a:pPr>
            <a:r>
              <a:rPr lang="tr-TR" sz="900" b="1" dirty="0">
                <a:solidFill>
                  <a:schemeClr val="dk1"/>
                </a:solidFill>
                <a:ea typeface="Calibri"/>
                <a:cs typeface="Calibri"/>
                <a:sym typeface="Calibri"/>
              </a:rPr>
              <a:t>Faaliyetler: </a:t>
            </a:r>
            <a:r>
              <a:rPr lang="tr-TR" sz="900" dirty="0">
                <a:solidFill>
                  <a:schemeClr val="dk1"/>
                </a:solidFill>
                <a:ea typeface="Calibri"/>
                <a:cs typeface="Calibri"/>
                <a:sym typeface="Calibri"/>
              </a:rPr>
              <a:t>Veri analitiği, büyük veri yönetimi, yapay zeka ve makine öğrenmesi teknolojilerini entegre etmek, veri güvenliği ve veri tabanı yönetimi süreçlerini denetlemek.</a:t>
            </a:r>
            <a:endParaRPr sz="900" dirty="0"/>
          </a:p>
        </p:txBody>
      </p:sp>
      <p:sp>
        <p:nvSpPr>
          <p:cNvPr id="1062" name="Google Shape;142;p6">
            <a:extLst>
              <a:ext uri="{FF2B5EF4-FFF2-40B4-BE49-F238E27FC236}">
                <a16:creationId xmlns:a16="http://schemas.microsoft.com/office/drawing/2014/main" id="{5D4CDF33-8239-E755-5258-BBD9CF7C1457}"/>
              </a:ext>
            </a:extLst>
          </p:cNvPr>
          <p:cNvSpPr/>
          <p:nvPr/>
        </p:nvSpPr>
        <p:spPr>
          <a:xfrm>
            <a:off x="6096302" y="2416604"/>
            <a:ext cx="776961" cy="209327"/>
          </a:xfrm>
          <a:prstGeom prst="rect">
            <a:avLst/>
          </a:prstGeom>
          <a:noFill/>
          <a:ln>
            <a:noFill/>
          </a:ln>
        </p:spPr>
        <p:txBody>
          <a:bodyPr spcFirstLastPara="1" wrap="square" lIns="60950" tIns="30467" rIns="60950" bIns="30467" anchor="ctr" anchorCtr="0">
            <a:noAutofit/>
          </a:bodyPr>
          <a:lstStyle/>
          <a:p>
            <a:pPr algn="ctr">
              <a:lnSpc>
                <a:spcPct val="90000"/>
              </a:lnSpc>
            </a:pPr>
            <a:r>
              <a:rPr lang="en-US" sz="667" dirty="0">
                <a:solidFill>
                  <a:schemeClr val="dk1"/>
                </a:solidFill>
                <a:ea typeface="Calibri"/>
                <a:cs typeface="Calibri"/>
                <a:sym typeface="Calibri"/>
              </a:rPr>
              <a:t>C</a:t>
            </a:r>
            <a:r>
              <a:rPr lang="tr-TR" sz="667" dirty="0">
                <a:solidFill>
                  <a:schemeClr val="dk1"/>
                </a:solidFill>
                <a:ea typeface="Calibri"/>
                <a:cs typeface="Calibri"/>
                <a:sym typeface="Calibri"/>
              </a:rPr>
              <a:t>O</a:t>
            </a:r>
            <a:r>
              <a:rPr lang="en-US" sz="667" dirty="0">
                <a:solidFill>
                  <a:schemeClr val="dk1"/>
                </a:solidFill>
                <a:ea typeface="Calibri"/>
                <a:cs typeface="Calibri"/>
                <a:sym typeface="Calibri"/>
              </a:rPr>
              <a:t>O</a:t>
            </a:r>
            <a:r>
              <a:rPr lang="tr-TR" sz="667" dirty="0">
                <a:solidFill>
                  <a:schemeClr val="dk1"/>
                </a:solidFill>
                <a:ea typeface="Calibri"/>
                <a:cs typeface="Calibri"/>
                <a:sym typeface="Calibri"/>
              </a:rPr>
              <a:t> </a:t>
            </a:r>
            <a:r>
              <a:rPr lang="en-US" sz="667" dirty="0">
                <a:solidFill>
                  <a:schemeClr val="dk1"/>
                </a:solidFill>
                <a:ea typeface="Calibri"/>
                <a:cs typeface="Calibri"/>
                <a:sym typeface="Calibri"/>
              </a:rPr>
              <a:t>(</a:t>
            </a:r>
            <a:r>
              <a:rPr lang="tr-TR" sz="667" dirty="0">
                <a:solidFill>
                  <a:schemeClr val="dk1"/>
                </a:solidFill>
                <a:ea typeface="Calibri"/>
                <a:cs typeface="Calibri"/>
                <a:sym typeface="Calibri"/>
              </a:rPr>
              <a:t>Operasyon Genel Müdür Yardımcısı</a:t>
            </a:r>
            <a:r>
              <a:rPr lang="en-US" sz="667" dirty="0">
                <a:solidFill>
                  <a:schemeClr val="dk1"/>
                </a:solidFill>
                <a:ea typeface="Calibri"/>
                <a:cs typeface="Calibri"/>
                <a:sym typeface="Calibri"/>
              </a:rPr>
              <a:t>)</a:t>
            </a:r>
            <a:endParaRPr sz="800" dirty="0"/>
          </a:p>
        </p:txBody>
      </p:sp>
      <p:sp>
        <p:nvSpPr>
          <p:cNvPr id="1077" name="Google Shape;142;p6">
            <a:extLst>
              <a:ext uri="{FF2B5EF4-FFF2-40B4-BE49-F238E27FC236}">
                <a16:creationId xmlns:a16="http://schemas.microsoft.com/office/drawing/2014/main" id="{52CB65CF-5FCF-DABE-92AE-7B0E43B92850}"/>
              </a:ext>
            </a:extLst>
          </p:cNvPr>
          <p:cNvSpPr/>
          <p:nvPr/>
        </p:nvSpPr>
        <p:spPr>
          <a:xfrm>
            <a:off x="294046" y="2435180"/>
            <a:ext cx="694720" cy="182214"/>
          </a:xfrm>
          <a:prstGeom prst="rect">
            <a:avLst/>
          </a:prstGeom>
          <a:noFill/>
          <a:ln>
            <a:noFill/>
          </a:ln>
        </p:spPr>
        <p:txBody>
          <a:bodyPr spcFirstLastPara="1" wrap="square" lIns="60950" tIns="30467" rIns="60950" bIns="30467" anchor="ctr" anchorCtr="0">
            <a:noAutofit/>
          </a:bodyPr>
          <a:lstStyle/>
          <a:p>
            <a:pPr algn="ctr">
              <a:lnSpc>
                <a:spcPct val="90000"/>
              </a:lnSpc>
            </a:pPr>
            <a:r>
              <a:rPr lang="tr-TR" sz="667" dirty="0">
                <a:solidFill>
                  <a:schemeClr val="dk1"/>
                </a:solidFill>
                <a:ea typeface="Calibri"/>
                <a:cs typeface="Calibri"/>
                <a:sym typeface="Calibri"/>
              </a:rPr>
              <a:t>CTO (Teknoloji Genel Müdür Yardımcısı)</a:t>
            </a:r>
            <a:endParaRPr sz="800" dirty="0"/>
          </a:p>
        </p:txBody>
      </p:sp>
      <p:sp>
        <p:nvSpPr>
          <p:cNvPr id="1080" name="Google Shape;142;p6">
            <a:extLst>
              <a:ext uri="{FF2B5EF4-FFF2-40B4-BE49-F238E27FC236}">
                <a16:creationId xmlns:a16="http://schemas.microsoft.com/office/drawing/2014/main" id="{A02463E3-6B8C-6C7F-CF23-D95F3151AC2A}"/>
              </a:ext>
            </a:extLst>
          </p:cNvPr>
          <p:cNvSpPr/>
          <p:nvPr/>
        </p:nvSpPr>
        <p:spPr>
          <a:xfrm>
            <a:off x="274041" y="3097006"/>
            <a:ext cx="728600" cy="182214"/>
          </a:xfrm>
          <a:prstGeom prst="rect">
            <a:avLst/>
          </a:prstGeom>
          <a:noFill/>
          <a:ln>
            <a:noFill/>
          </a:ln>
        </p:spPr>
        <p:txBody>
          <a:bodyPr spcFirstLastPara="1" wrap="square" lIns="60950" tIns="30467" rIns="60950" bIns="30467" anchor="ctr" anchorCtr="0">
            <a:noAutofit/>
          </a:bodyPr>
          <a:lstStyle/>
          <a:p>
            <a:pPr algn="ctr">
              <a:lnSpc>
                <a:spcPct val="90000"/>
              </a:lnSpc>
            </a:pPr>
            <a:r>
              <a:rPr lang="en-US" sz="667" dirty="0">
                <a:solidFill>
                  <a:schemeClr val="dk1"/>
                </a:solidFill>
                <a:ea typeface="Calibri"/>
                <a:cs typeface="Calibri"/>
                <a:sym typeface="Calibri"/>
              </a:rPr>
              <a:t>CFO (</a:t>
            </a:r>
            <a:r>
              <a:rPr lang="en-US" sz="667" dirty="0" err="1">
                <a:solidFill>
                  <a:schemeClr val="dk1"/>
                </a:solidFill>
                <a:ea typeface="Calibri"/>
                <a:cs typeface="Calibri"/>
                <a:sym typeface="Calibri"/>
              </a:rPr>
              <a:t>Finan</a:t>
            </a:r>
            <a:r>
              <a:rPr lang="tr-TR" sz="667" dirty="0">
                <a:solidFill>
                  <a:schemeClr val="dk1"/>
                </a:solidFill>
                <a:ea typeface="Calibri"/>
                <a:cs typeface="Calibri"/>
                <a:sym typeface="Calibri"/>
              </a:rPr>
              <a:t>s Genel Müdür Yardımcısı</a:t>
            </a:r>
            <a:r>
              <a:rPr lang="en-US" sz="667" dirty="0">
                <a:solidFill>
                  <a:schemeClr val="dk1"/>
                </a:solidFill>
                <a:ea typeface="Calibri"/>
                <a:cs typeface="Calibri"/>
                <a:sym typeface="Calibri"/>
              </a:rPr>
              <a:t>)</a:t>
            </a:r>
            <a:endParaRPr lang="tr-TR" sz="667" dirty="0">
              <a:solidFill>
                <a:schemeClr val="dk1"/>
              </a:solidFill>
              <a:ea typeface="Calibri"/>
              <a:cs typeface="Calibri"/>
              <a:sym typeface="Calibri"/>
            </a:endParaRPr>
          </a:p>
        </p:txBody>
      </p:sp>
      <p:sp>
        <p:nvSpPr>
          <p:cNvPr id="1083" name="Google Shape;142;p6">
            <a:extLst>
              <a:ext uri="{FF2B5EF4-FFF2-40B4-BE49-F238E27FC236}">
                <a16:creationId xmlns:a16="http://schemas.microsoft.com/office/drawing/2014/main" id="{230EA5C6-3294-E033-31E8-F7529646B125}"/>
              </a:ext>
            </a:extLst>
          </p:cNvPr>
          <p:cNvSpPr/>
          <p:nvPr/>
        </p:nvSpPr>
        <p:spPr>
          <a:xfrm>
            <a:off x="274041" y="3753208"/>
            <a:ext cx="731714" cy="184728"/>
          </a:xfrm>
          <a:prstGeom prst="rect">
            <a:avLst/>
          </a:prstGeom>
          <a:noFill/>
          <a:ln>
            <a:noFill/>
          </a:ln>
        </p:spPr>
        <p:txBody>
          <a:bodyPr spcFirstLastPara="1" wrap="square" lIns="60950" tIns="30467" rIns="60950" bIns="30467" anchor="ctr" anchorCtr="0">
            <a:noAutofit/>
          </a:bodyPr>
          <a:lstStyle/>
          <a:p>
            <a:pPr algn="ctr">
              <a:lnSpc>
                <a:spcPct val="90000"/>
              </a:lnSpc>
            </a:pPr>
            <a:r>
              <a:rPr lang="tr-TR" sz="667" dirty="0">
                <a:solidFill>
                  <a:schemeClr val="dk1"/>
                </a:solidFill>
                <a:ea typeface="Calibri"/>
                <a:cs typeface="Calibri"/>
                <a:sym typeface="Calibri"/>
              </a:rPr>
              <a:t>CMO (Pazarlama Genel Müdür Yardımcısı)</a:t>
            </a:r>
            <a:endParaRPr sz="800" dirty="0"/>
          </a:p>
        </p:txBody>
      </p:sp>
      <p:pic>
        <p:nvPicPr>
          <p:cNvPr id="1092" name="Graphic 1091" descr="Cloud Computing">
            <a:extLst>
              <a:ext uri="{FF2B5EF4-FFF2-40B4-BE49-F238E27FC236}">
                <a16:creationId xmlns:a16="http://schemas.microsoft.com/office/drawing/2014/main" id="{E85D1CE2-D618-E5F5-259B-A2A7DB76C02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49860" y="2045374"/>
            <a:ext cx="360000" cy="360000"/>
          </a:xfrm>
          <a:prstGeom prst="rect">
            <a:avLst/>
          </a:prstGeom>
        </p:spPr>
      </p:pic>
      <p:pic>
        <p:nvPicPr>
          <p:cNvPr id="1106" name="Graphic 1105" descr="Store">
            <a:extLst>
              <a:ext uri="{FF2B5EF4-FFF2-40B4-BE49-F238E27FC236}">
                <a16:creationId xmlns:a16="http://schemas.microsoft.com/office/drawing/2014/main" id="{C3A877FE-BE5F-7E1E-78E8-27BA0423569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flipH="1">
            <a:off x="455897" y="3381600"/>
            <a:ext cx="358209" cy="358209"/>
          </a:xfrm>
          <a:prstGeom prst="rect">
            <a:avLst/>
          </a:prstGeom>
        </p:spPr>
      </p:pic>
      <p:pic>
        <p:nvPicPr>
          <p:cNvPr id="1112" name="Graphic 1111" descr="Database">
            <a:extLst>
              <a:ext uri="{FF2B5EF4-FFF2-40B4-BE49-F238E27FC236}">
                <a16:creationId xmlns:a16="http://schemas.microsoft.com/office/drawing/2014/main" id="{79DD16C7-219E-F2BD-6DF8-80135E8F24C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300408" y="4759511"/>
            <a:ext cx="364817" cy="364817"/>
          </a:xfrm>
          <a:prstGeom prst="rect">
            <a:avLst/>
          </a:prstGeom>
        </p:spPr>
      </p:pic>
      <p:sp>
        <p:nvSpPr>
          <p:cNvPr id="1120" name="Google Shape;142;p6">
            <a:extLst>
              <a:ext uri="{FF2B5EF4-FFF2-40B4-BE49-F238E27FC236}">
                <a16:creationId xmlns:a16="http://schemas.microsoft.com/office/drawing/2014/main" id="{EA8DE924-BE96-3551-542C-EF89F6AF4900}"/>
              </a:ext>
            </a:extLst>
          </p:cNvPr>
          <p:cNvSpPr/>
          <p:nvPr/>
        </p:nvSpPr>
        <p:spPr>
          <a:xfrm>
            <a:off x="6098146" y="3067264"/>
            <a:ext cx="776961" cy="209327"/>
          </a:xfrm>
          <a:prstGeom prst="rect">
            <a:avLst/>
          </a:prstGeom>
          <a:noFill/>
          <a:ln>
            <a:noFill/>
          </a:ln>
        </p:spPr>
        <p:txBody>
          <a:bodyPr spcFirstLastPara="1" wrap="square" lIns="60950" tIns="30467" rIns="60950" bIns="30467" anchor="ctr" anchorCtr="0">
            <a:noAutofit/>
          </a:bodyPr>
          <a:lstStyle/>
          <a:p>
            <a:pPr algn="ctr">
              <a:lnSpc>
                <a:spcPct val="90000"/>
              </a:lnSpc>
            </a:pPr>
            <a:r>
              <a:rPr lang="en-US" sz="667" dirty="0">
                <a:solidFill>
                  <a:schemeClr val="dk1"/>
                </a:solidFill>
                <a:ea typeface="Calibri"/>
                <a:cs typeface="Calibri"/>
                <a:sym typeface="Calibri"/>
              </a:rPr>
              <a:t>C</a:t>
            </a:r>
            <a:r>
              <a:rPr lang="tr-TR" sz="667" dirty="0">
                <a:solidFill>
                  <a:schemeClr val="dk1"/>
                </a:solidFill>
                <a:ea typeface="Calibri"/>
                <a:cs typeface="Calibri"/>
                <a:sym typeface="Calibri"/>
              </a:rPr>
              <a:t>I</a:t>
            </a:r>
            <a:r>
              <a:rPr lang="en-US" sz="667" dirty="0">
                <a:solidFill>
                  <a:schemeClr val="dk1"/>
                </a:solidFill>
                <a:ea typeface="Calibri"/>
                <a:cs typeface="Calibri"/>
                <a:sym typeface="Calibri"/>
              </a:rPr>
              <a:t>O</a:t>
            </a:r>
            <a:r>
              <a:rPr lang="tr-TR" sz="667" dirty="0">
                <a:solidFill>
                  <a:schemeClr val="dk1"/>
                </a:solidFill>
                <a:ea typeface="Calibri"/>
                <a:cs typeface="Calibri"/>
                <a:sym typeface="Calibri"/>
              </a:rPr>
              <a:t> </a:t>
            </a:r>
            <a:r>
              <a:rPr lang="en-US" sz="667" dirty="0">
                <a:solidFill>
                  <a:schemeClr val="dk1"/>
                </a:solidFill>
                <a:ea typeface="Calibri"/>
                <a:cs typeface="Calibri"/>
                <a:sym typeface="Calibri"/>
              </a:rPr>
              <a:t>(</a:t>
            </a:r>
            <a:r>
              <a:rPr lang="tr-TR" sz="667" dirty="0">
                <a:solidFill>
                  <a:schemeClr val="dk1"/>
                </a:solidFill>
                <a:ea typeface="Calibri"/>
                <a:cs typeface="Calibri"/>
                <a:sym typeface="Calibri"/>
              </a:rPr>
              <a:t>Bilgi Teknolojileri Genel Müdür Yardımcısı</a:t>
            </a:r>
            <a:r>
              <a:rPr lang="en-US" sz="667" dirty="0">
                <a:solidFill>
                  <a:schemeClr val="dk1"/>
                </a:solidFill>
                <a:ea typeface="Calibri"/>
                <a:cs typeface="Calibri"/>
                <a:sym typeface="Calibri"/>
              </a:rPr>
              <a:t>)</a:t>
            </a:r>
            <a:endParaRPr sz="800" dirty="0"/>
          </a:p>
        </p:txBody>
      </p:sp>
      <p:pic>
        <p:nvPicPr>
          <p:cNvPr id="1122" name="Graphic 1121" descr="Internet">
            <a:extLst>
              <a:ext uri="{FF2B5EF4-FFF2-40B4-BE49-F238E27FC236}">
                <a16:creationId xmlns:a16="http://schemas.microsoft.com/office/drawing/2014/main" id="{0701C278-FE2E-44CD-37B0-4205787DB389}"/>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301576" y="2722387"/>
            <a:ext cx="363649" cy="363649"/>
          </a:xfrm>
          <a:prstGeom prst="rect">
            <a:avLst/>
          </a:prstGeom>
        </p:spPr>
      </p:pic>
      <p:sp>
        <p:nvSpPr>
          <p:cNvPr id="1123" name="Google Shape;142;p6">
            <a:extLst>
              <a:ext uri="{FF2B5EF4-FFF2-40B4-BE49-F238E27FC236}">
                <a16:creationId xmlns:a16="http://schemas.microsoft.com/office/drawing/2014/main" id="{3BE1ACF7-4CBC-8423-6433-E9F1DB0B0330}"/>
              </a:ext>
            </a:extLst>
          </p:cNvPr>
          <p:cNvSpPr/>
          <p:nvPr/>
        </p:nvSpPr>
        <p:spPr>
          <a:xfrm>
            <a:off x="6096845" y="3755597"/>
            <a:ext cx="776961" cy="209327"/>
          </a:xfrm>
          <a:prstGeom prst="rect">
            <a:avLst/>
          </a:prstGeom>
          <a:noFill/>
          <a:ln>
            <a:noFill/>
          </a:ln>
        </p:spPr>
        <p:txBody>
          <a:bodyPr spcFirstLastPara="1" wrap="square" lIns="60950" tIns="30467" rIns="60950" bIns="30467" anchor="ctr" anchorCtr="0">
            <a:noAutofit/>
          </a:bodyPr>
          <a:lstStyle/>
          <a:p>
            <a:pPr algn="ctr">
              <a:lnSpc>
                <a:spcPct val="90000"/>
              </a:lnSpc>
            </a:pPr>
            <a:r>
              <a:rPr lang="en-US" sz="667" dirty="0">
                <a:solidFill>
                  <a:schemeClr val="dk1"/>
                </a:solidFill>
                <a:ea typeface="Calibri"/>
                <a:cs typeface="Calibri"/>
                <a:sym typeface="Calibri"/>
              </a:rPr>
              <a:t>CHRO (İnsan </a:t>
            </a:r>
            <a:r>
              <a:rPr lang="en-US" sz="667" dirty="0" err="1">
                <a:solidFill>
                  <a:schemeClr val="dk1"/>
                </a:solidFill>
                <a:ea typeface="Calibri"/>
                <a:cs typeface="Calibri"/>
                <a:sym typeface="Calibri"/>
              </a:rPr>
              <a:t>Kaynakları</a:t>
            </a:r>
            <a:r>
              <a:rPr lang="en-US" sz="667" dirty="0">
                <a:solidFill>
                  <a:schemeClr val="dk1"/>
                </a:solidFill>
                <a:ea typeface="Calibri"/>
                <a:cs typeface="Calibri"/>
                <a:sym typeface="Calibri"/>
              </a:rPr>
              <a:t> </a:t>
            </a:r>
            <a:r>
              <a:rPr lang="tr-TR" sz="667" dirty="0">
                <a:solidFill>
                  <a:schemeClr val="dk1"/>
                </a:solidFill>
                <a:ea typeface="Calibri"/>
                <a:cs typeface="Calibri"/>
                <a:sym typeface="Calibri"/>
              </a:rPr>
              <a:t>Genel Müdür Yardımcısı</a:t>
            </a:r>
            <a:r>
              <a:rPr lang="en-US" sz="667" dirty="0">
                <a:solidFill>
                  <a:schemeClr val="dk1"/>
                </a:solidFill>
                <a:ea typeface="Calibri"/>
                <a:cs typeface="Calibri"/>
                <a:sym typeface="Calibri"/>
              </a:rPr>
              <a:t>)</a:t>
            </a:r>
            <a:endParaRPr sz="800" dirty="0"/>
          </a:p>
        </p:txBody>
      </p:sp>
      <p:sp>
        <p:nvSpPr>
          <p:cNvPr id="1125" name="Google Shape;142;p6">
            <a:extLst>
              <a:ext uri="{FF2B5EF4-FFF2-40B4-BE49-F238E27FC236}">
                <a16:creationId xmlns:a16="http://schemas.microsoft.com/office/drawing/2014/main" id="{C8851D9D-825A-DF79-5074-7F66C4A8CA3D}"/>
              </a:ext>
            </a:extLst>
          </p:cNvPr>
          <p:cNvSpPr/>
          <p:nvPr/>
        </p:nvSpPr>
        <p:spPr>
          <a:xfrm>
            <a:off x="236197" y="4433908"/>
            <a:ext cx="827984" cy="184728"/>
          </a:xfrm>
          <a:prstGeom prst="rect">
            <a:avLst/>
          </a:prstGeom>
          <a:noFill/>
          <a:ln>
            <a:noFill/>
          </a:ln>
        </p:spPr>
        <p:txBody>
          <a:bodyPr spcFirstLastPara="1" wrap="square" lIns="60950" tIns="30467" rIns="60950" bIns="30467" anchor="ctr" anchorCtr="0">
            <a:noAutofit/>
          </a:bodyPr>
          <a:lstStyle/>
          <a:p>
            <a:pPr algn="ctr">
              <a:lnSpc>
                <a:spcPct val="90000"/>
              </a:lnSpc>
            </a:pPr>
            <a:r>
              <a:rPr lang="tr-TR" sz="667" dirty="0">
                <a:solidFill>
                  <a:schemeClr val="dk1"/>
                </a:solidFill>
                <a:ea typeface="Calibri"/>
                <a:cs typeface="Calibri"/>
                <a:sym typeface="Calibri"/>
              </a:rPr>
              <a:t>CRO (Risk Yönetimi Genel Müdür Yardımcısı)</a:t>
            </a:r>
            <a:endParaRPr sz="800" dirty="0"/>
          </a:p>
        </p:txBody>
      </p:sp>
      <p:sp>
        <p:nvSpPr>
          <p:cNvPr id="1128" name="Google Shape;142;p6">
            <a:extLst>
              <a:ext uri="{FF2B5EF4-FFF2-40B4-BE49-F238E27FC236}">
                <a16:creationId xmlns:a16="http://schemas.microsoft.com/office/drawing/2014/main" id="{28049B4D-C7C5-6F58-0822-370F5FDA28C3}"/>
              </a:ext>
            </a:extLst>
          </p:cNvPr>
          <p:cNvSpPr/>
          <p:nvPr/>
        </p:nvSpPr>
        <p:spPr>
          <a:xfrm>
            <a:off x="6100435" y="4412279"/>
            <a:ext cx="776961" cy="209327"/>
          </a:xfrm>
          <a:prstGeom prst="rect">
            <a:avLst/>
          </a:prstGeom>
          <a:noFill/>
          <a:ln>
            <a:noFill/>
          </a:ln>
        </p:spPr>
        <p:txBody>
          <a:bodyPr spcFirstLastPara="1" wrap="square" lIns="60950" tIns="30467" rIns="60950" bIns="30467" anchor="ctr" anchorCtr="0">
            <a:noAutofit/>
          </a:bodyPr>
          <a:lstStyle/>
          <a:p>
            <a:pPr algn="ctr">
              <a:lnSpc>
                <a:spcPct val="90000"/>
              </a:lnSpc>
            </a:pPr>
            <a:r>
              <a:rPr lang="en-US" sz="667" dirty="0">
                <a:solidFill>
                  <a:schemeClr val="dk1"/>
                </a:solidFill>
                <a:ea typeface="Calibri"/>
                <a:cs typeface="Calibri"/>
                <a:sym typeface="Calibri"/>
              </a:rPr>
              <a:t>CCO (</a:t>
            </a:r>
            <a:r>
              <a:rPr lang="en-US" sz="667" dirty="0" err="1">
                <a:solidFill>
                  <a:schemeClr val="dk1"/>
                </a:solidFill>
                <a:ea typeface="Calibri"/>
                <a:cs typeface="Calibri"/>
                <a:sym typeface="Calibri"/>
              </a:rPr>
              <a:t>Uyum</a:t>
            </a:r>
            <a:r>
              <a:rPr lang="tr-TR" sz="667" dirty="0">
                <a:solidFill>
                  <a:schemeClr val="dk1"/>
                </a:solidFill>
                <a:ea typeface="Calibri"/>
                <a:cs typeface="Calibri"/>
                <a:sym typeface="Calibri"/>
              </a:rPr>
              <a:t> Genel Müdür Yardımcısı</a:t>
            </a:r>
            <a:r>
              <a:rPr lang="en-US" sz="667" dirty="0">
                <a:solidFill>
                  <a:schemeClr val="dk1"/>
                </a:solidFill>
                <a:ea typeface="Calibri"/>
                <a:cs typeface="Calibri"/>
                <a:sym typeface="Calibri"/>
              </a:rPr>
              <a:t>)</a:t>
            </a:r>
            <a:endParaRPr sz="800" dirty="0"/>
          </a:p>
        </p:txBody>
      </p:sp>
      <p:sp>
        <p:nvSpPr>
          <p:cNvPr id="1130" name="Google Shape;142;p6">
            <a:extLst>
              <a:ext uri="{FF2B5EF4-FFF2-40B4-BE49-F238E27FC236}">
                <a16:creationId xmlns:a16="http://schemas.microsoft.com/office/drawing/2014/main" id="{7BFDFF7C-9F07-B4C3-EB4F-F1EF405C241F}"/>
              </a:ext>
            </a:extLst>
          </p:cNvPr>
          <p:cNvSpPr/>
          <p:nvPr/>
        </p:nvSpPr>
        <p:spPr>
          <a:xfrm>
            <a:off x="290391" y="5116285"/>
            <a:ext cx="694720" cy="184728"/>
          </a:xfrm>
          <a:prstGeom prst="rect">
            <a:avLst/>
          </a:prstGeom>
          <a:noFill/>
          <a:ln>
            <a:noFill/>
          </a:ln>
        </p:spPr>
        <p:txBody>
          <a:bodyPr spcFirstLastPara="1" wrap="square" lIns="60950" tIns="30467" rIns="60950" bIns="30467" anchor="ctr" anchorCtr="0">
            <a:noAutofit/>
          </a:bodyPr>
          <a:lstStyle/>
          <a:p>
            <a:pPr algn="ctr">
              <a:lnSpc>
                <a:spcPct val="90000"/>
              </a:lnSpc>
            </a:pPr>
            <a:r>
              <a:rPr lang="tr-TR" sz="667" dirty="0">
                <a:solidFill>
                  <a:schemeClr val="dk1"/>
                </a:solidFill>
                <a:ea typeface="Calibri"/>
                <a:cs typeface="Calibri"/>
                <a:sym typeface="Calibri"/>
              </a:rPr>
              <a:t>CSO (Strateji Genel Müdür Yardımcısı)</a:t>
            </a:r>
            <a:endParaRPr sz="800" dirty="0"/>
          </a:p>
        </p:txBody>
      </p:sp>
      <p:pic>
        <p:nvPicPr>
          <p:cNvPr id="1132" name="Graphic 1131" descr="Target">
            <a:extLst>
              <a:ext uri="{FF2B5EF4-FFF2-40B4-BE49-F238E27FC236}">
                <a16:creationId xmlns:a16="http://schemas.microsoft.com/office/drawing/2014/main" id="{5B40F8B7-3BA6-ACED-5F34-0DF767B69B0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55897" y="4726692"/>
            <a:ext cx="358209" cy="358209"/>
          </a:xfrm>
          <a:prstGeom prst="rect">
            <a:avLst/>
          </a:prstGeom>
        </p:spPr>
      </p:pic>
      <p:sp>
        <p:nvSpPr>
          <p:cNvPr id="1134" name="Google Shape;142;p6">
            <a:extLst>
              <a:ext uri="{FF2B5EF4-FFF2-40B4-BE49-F238E27FC236}">
                <a16:creationId xmlns:a16="http://schemas.microsoft.com/office/drawing/2014/main" id="{53BB32D9-EB11-7241-DEC0-77E9F3BF3701}"/>
              </a:ext>
            </a:extLst>
          </p:cNvPr>
          <p:cNvSpPr/>
          <p:nvPr/>
        </p:nvSpPr>
        <p:spPr>
          <a:xfrm>
            <a:off x="6100435" y="5116589"/>
            <a:ext cx="776961" cy="209327"/>
          </a:xfrm>
          <a:prstGeom prst="rect">
            <a:avLst/>
          </a:prstGeom>
          <a:noFill/>
          <a:ln>
            <a:noFill/>
          </a:ln>
        </p:spPr>
        <p:txBody>
          <a:bodyPr spcFirstLastPara="1" wrap="square" lIns="60950" tIns="30467" rIns="60950" bIns="30467" anchor="ctr" anchorCtr="0">
            <a:noAutofit/>
          </a:bodyPr>
          <a:lstStyle/>
          <a:p>
            <a:pPr algn="ctr">
              <a:lnSpc>
                <a:spcPct val="90000"/>
              </a:lnSpc>
            </a:pPr>
            <a:r>
              <a:rPr lang="en-US" sz="667" dirty="0">
                <a:solidFill>
                  <a:schemeClr val="dk1"/>
                </a:solidFill>
                <a:ea typeface="Calibri"/>
                <a:cs typeface="Calibri"/>
                <a:sym typeface="Calibri"/>
              </a:rPr>
              <a:t>CDO (Veri </a:t>
            </a:r>
            <a:r>
              <a:rPr lang="tr-TR" sz="667" dirty="0">
                <a:solidFill>
                  <a:schemeClr val="dk1"/>
                </a:solidFill>
                <a:ea typeface="Calibri"/>
                <a:cs typeface="Calibri"/>
                <a:sym typeface="Calibri"/>
              </a:rPr>
              <a:t>Genel Müdür Yardımcısı</a:t>
            </a:r>
            <a:r>
              <a:rPr lang="en-US" sz="667" dirty="0">
                <a:solidFill>
                  <a:schemeClr val="dk1"/>
                </a:solidFill>
                <a:ea typeface="Calibri"/>
                <a:cs typeface="Calibri"/>
                <a:sym typeface="Calibri"/>
              </a:rPr>
              <a:t>)</a:t>
            </a:r>
            <a:endParaRPr sz="800" dirty="0"/>
          </a:p>
        </p:txBody>
      </p:sp>
      <p:sp>
        <p:nvSpPr>
          <p:cNvPr id="7" name="Başlık 1">
            <a:extLst>
              <a:ext uri="{FF2B5EF4-FFF2-40B4-BE49-F238E27FC236}">
                <a16:creationId xmlns:a16="http://schemas.microsoft.com/office/drawing/2014/main" id="{B6AE3040-5497-A8B6-D8A1-1A720D056459}"/>
              </a:ext>
            </a:extLst>
          </p:cNvPr>
          <p:cNvSpPr txBox="1">
            <a:spLocks/>
          </p:cNvSpPr>
          <p:nvPr/>
        </p:nvSpPr>
        <p:spPr>
          <a:xfrm>
            <a:off x="355600" y="296597"/>
            <a:ext cx="11318783" cy="586356"/>
          </a:xfrm>
          <a:prstGeom prst="rect">
            <a:avLst/>
          </a:prstGeom>
        </p:spPr>
        <p:txBody>
          <a:bodyPr vert="horz"/>
          <a:lstStyle>
            <a:lvl1pPr algn="l" defTabSz="609630" rtl="0" eaLnBrk="1" latinLnBrk="0" hangingPunct="1">
              <a:spcBef>
                <a:spcPct val="0"/>
              </a:spcBef>
              <a:buNone/>
              <a:defRPr sz="2200" kern="1200">
                <a:solidFill>
                  <a:schemeClr val="tx1"/>
                </a:solidFill>
                <a:latin typeface="Proxima Nova" panose="020B0604020202020204" charset="0"/>
                <a:ea typeface="+mj-ea"/>
                <a:cs typeface="+mj-cs"/>
              </a:defRPr>
            </a:lvl1pPr>
          </a:lstStyle>
          <a:p>
            <a:r>
              <a:rPr lang="tr-TR" sz="3200">
                <a:latin typeface="+mj-lt"/>
              </a:rPr>
              <a:t>C Seviyesindeki Yöneticilerin Görevleri</a:t>
            </a:r>
            <a:endParaRPr lang="tr-TR" sz="3200" dirty="0">
              <a:latin typeface="+mj-lt"/>
            </a:endParaRPr>
          </a:p>
        </p:txBody>
      </p:sp>
    </p:spTree>
    <p:extLst>
      <p:ext uri="{BB962C8B-B14F-4D97-AF65-F5344CB8AC3E}">
        <p14:creationId xmlns:p14="http://schemas.microsoft.com/office/powerpoint/2010/main" val="3669966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F25C01-CDA5-A927-2308-AFE22B2EEC83}"/>
            </a:ext>
          </a:extLst>
        </p:cNvPr>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A11DE600-D9DB-6EB6-4C10-BE5D7EFF276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3" progId="TCLayout.ActiveDocument.1">
                  <p:embed/>
                </p:oleObj>
              </mc:Choice>
              <mc:Fallback>
                <p:oleObj name="think-cell Slide" r:id="rId3" imgW="532" imgH="533" progId="TCLayout.ActiveDocument.1">
                  <p:embed/>
                  <p:pic>
                    <p:nvPicPr>
                      <p:cNvPr id="10" name="think-cell data - do not delete" hidden="1">
                        <a:extLst>
                          <a:ext uri="{FF2B5EF4-FFF2-40B4-BE49-F238E27FC236}">
                            <a16:creationId xmlns:a16="http://schemas.microsoft.com/office/drawing/2014/main" id="{F50CCCAF-657F-E8BD-0D53-ED374DE8E0A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2" name="Group 2">
            <a:extLst>
              <a:ext uri="{FF2B5EF4-FFF2-40B4-BE49-F238E27FC236}">
                <a16:creationId xmlns:a16="http://schemas.microsoft.com/office/drawing/2014/main" id="{841FDF63-F288-7BE4-D6BE-C32E3F3FFD5B}"/>
              </a:ext>
            </a:extLst>
          </p:cNvPr>
          <p:cNvGrpSpPr/>
          <p:nvPr/>
        </p:nvGrpSpPr>
        <p:grpSpPr>
          <a:xfrm>
            <a:off x="10763605" y="6172201"/>
            <a:ext cx="742595" cy="592403"/>
            <a:chOff x="0" y="0"/>
            <a:chExt cx="1485190" cy="1184806"/>
          </a:xfrm>
        </p:grpSpPr>
        <p:sp>
          <p:nvSpPr>
            <p:cNvPr id="3" name="Freeform 3">
              <a:extLst>
                <a:ext uri="{FF2B5EF4-FFF2-40B4-BE49-F238E27FC236}">
                  <a16:creationId xmlns:a16="http://schemas.microsoft.com/office/drawing/2014/main" id="{88DCEC65-D0F9-0946-3CFA-1D2F03B70A08}"/>
                </a:ext>
              </a:extLst>
            </p:cNvPr>
            <p:cNvSpPr/>
            <p:nvPr/>
          </p:nvSpPr>
          <p:spPr>
            <a:xfrm>
              <a:off x="0" y="0"/>
              <a:ext cx="1485138" cy="1184783"/>
            </a:xfrm>
            <a:custGeom>
              <a:avLst/>
              <a:gdLst/>
              <a:ahLst/>
              <a:cxnLst/>
              <a:rect l="l" t="t" r="r" b="b"/>
              <a:pathLst>
                <a:path w="1485138" h="1184783">
                  <a:moveTo>
                    <a:pt x="0" y="0"/>
                  </a:moveTo>
                  <a:lnTo>
                    <a:pt x="1485138" y="0"/>
                  </a:lnTo>
                  <a:lnTo>
                    <a:pt x="1485138" y="1184783"/>
                  </a:lnTo>
                  <a:lnTo>
                    <a:pt x="0" y="1184783"/>
                  </a:lnTo>
                  <a:lnTo>
                    <a:pt x="0" y="0"/>
                  </a:lnTo>
                  <a:close/>
                </a:path>
              </a:pathLst>
            </a:custGeom>
            <a:blipFill>
              <a:blip r:embed="rId5"/>
              <a:stretch>
                <a:fillRect t="-11716" r="-3" b="-11718"/>
              </a:stretch>
            </a:blipFill>
          </p:spPr>
        </p:sp>
      </p:grpSp>
      <p:sp>
        <p:nvSpPr>
          <p:cNvPr id="4" name="AutoShape 4">
            <a:extLst>
              <a:ext uri="{FF2B5EF4-FFF2-40B4-BE49-F238E27FC236}">
                <a16:creationId xmlns:a16="http://schemas.microsoft.com/office/drawing/2014/main" id="{554E6572-035D-0BA3-7DA5-909E8EF4A990}"/>
              </a:ext>
            </a:extLst>
          </p:cNvPr>
          <p:cNvSpPr/>
          <p:nvPr/>
        </p:nvSpPr>
        <p:spPr>
          <a:xfrm rot="11532">
            <a:off x="336518" y="882650"/>
            <a:ext cx="11356947" cy="0"/>
          </a:xfrm>
          <a:prstGeom prst="line">
            <a:avLst/>
          </a:prstGeom>
          <a:ln w="28575" cap="rnd">
            <a:solidFill>
              <a:srgbClr val="F89D56"/>
            </a:solidFill>
            <a:prstDash val="solid"/>
            <a:headEnd type="none" w="sm" len="sm"/>
            <a:tailEnd type="none" w="sm" len="sm"/>
          </a:ln>
        </p:spPr>
        <p:txBody>
          <a:bodyPr/>
          <a:lstStyle/>
          <a:p>
            <a:endParaRPr lang="tr-TR" sz="800">
              <a:latin typeface="+mj-lt"/>
            </a:endParaRPr>
          </a:p>
        </p:txBody>
      </p:sp>
      <p:sp>
        <p:nvSpPr>
          <p:cNvPr id="11" name="TextBox 11">
            <a:extLst>
              <a:ext uri="{FF2B5EF4-FFF2-40B4-BE49-F238E27FC236}">
                <a16:creationId xmlns:a16="http://schemas.microsoft.com/office/drawing/2014/main" id="{F79B2ACB-ECC8-2223-2384-5B1810AE1471}"/>
              </a:ext>
            </a:extLst>
          </p:cNvPr>
          <p:cNvSpPr txBox="1"/>
          <p:nvPr/>
        </p:nvSpPr>
        <p:spPr>
          <a:xfrm>
            <a:off x="317312" y="443114"/>
            <a:ext cx="11196883" cy="358431"/>
          </a:xfrm>
          <a:prstGeom prst="rect">
            <a:avLst/>
          </a:prstGeom>
        </p:spPr>
        <p:txBody>
          <a:bodyPr lIns="0" tIns="0" rIns="0" bIns="0" rtlCol="0" anchor="t">
            <a:spAutoFit/>
          </a:bodyPr>
          <a:lstStyle/>
          <a:p>
            <a:pPr>
              <a:lnSpc>
                <a:spcPts val="2640"/>
              </a:lnSpc>
            </a:pPr>
            <a:r>
              <a:rPr lang="tr-TR" sz="3200" dirty="0">
                <a:latin typeface="+mj-lt"/>
              </a:rPr>
              <a:t>C Seviyesindeki Yöneticilerin İşe Alım Süreçleri ve Örnekler</a:t>
            </a:r>
            <a:endParaRPr lang="en-US" sz="3200" b="1" dirty="0">
              <a:solidFill>
                <a:srgbClr val="0C1B3A"/>
              </a:solidFill>
              <a:latin typeface="+mj-lt"/>
              <a:ea typeface="Proxima Nova Bold"/>
              <a:cs typeface="Proxima Nova Bold"/>
              <a:sym typeface="Proxima Nova Bold"/>
            </a:endParaRPr>
          </a:p>
        </p:txBody>
      </p:sp>
      <p:sp>
        <p:nvSpPr>
          <p:cNvPr id="5" name="Rectangle 4">
            <a:extLst>
              <a:ext uri="{FF2B5EF4-FFF2-40B4-BE49-F238E27FC236}">
                <a16:creationId xmlns:a16="http://schemas.microsoft.com/office/drawing/2014/main" id="{2AF9FD0A-4CFE-D951-607B-8854AAA2E376}"/>
              </a:ext>
            </a:extLst>
          </p:cNvPr>
          <p:cNvSpPr/>
          <p:nvPr/>
        </p:nvSpPr>
        <p:spPr>
          <a:xfrm>
            <a:off x="336549" y="1113834"/>
            <a:ext cx="1492251" cy="791166"/>
          </a:xfrm>
          <a:prstGeom prst="rect">
            <a:avLst/>
          </a:prstGeom>
          <a:solidFill>
            <a:srgbClr val="1E2B5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1. İhtiyacın ve Profilin Belirlenmesi</a:t>
            </a:r>
          </a:p>
        </p:txBody>
      </p:sp>
      <p:sp>
        <p:nvSpPr>
          <p:cNvPr id="6" name="Rectangle 5">
            <a:extLst>
              <a:ext uri="{FF2B5EF4-FFF2-40B4-BE49-F238E27FC236}">
                <a16:creationId xmlns:a16="http://schemas.microsoft.com/office/drawing/2014/main" id="{94154406-A27E-5DB4-1AD8-E7D72D36F96F}"/>
              </a:ext>
            </a:extLst>
          </p:cNvPr>
          <p:cNvSpPr/>
          <p:nvPr/>
        </p:nvSpPr>
        <p:spPr>
          <a:xfrm>
            <a:off x="2967353" y="1113834"/>
            <a:ext cx="1492251" cy="791166"/>
          </a:xfrm>
          <a:prstGeom prst="rect">
            <a:avLst/>
          </a:prstGeom>
          <a:solidFill>
            <a:srgbClr val="1E2B5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2. Uzmanlaşmış İşe Alım Ajansları ile İşbirliği</a:t>
            </a:r>
          </a:p>
        </p:txBody>
      </p:sp>
      <p:sp>
        <p:nvSpPr>
          <p:cNvPr id="7" name="Rectangle 6">
            <a:extLst>
              <a:ext uri="{FF2B5EF4-FFF2-40B4-BE49-F238E27FC236}">
                <a16:creationId xmlns:a16="http://schemas.microsoft.com/office/drawing/2014/main" id="{D660BDB2-375B-0CFA-A566-F8F39C23E44A}"/>
              </a:ext>
            </a:extLst>
          </p:cNvPr>
          <p:cNvSpPr/>
          <p:nvPr/>
        </p:nvSpPr>
        <p:spPr>
          <a:xfrm>
            <a:off x="336549" y="2355281"/>
            <a:ext cx="1492251" cy="791166"/>
          </a:xfrm>
          <a:prstGeom prst="rect">
            <a:avLst/>
          </a:prstGeom>
          <a:solidFill>
            <a:srgbClr val="1E2B5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4. Ön Görüşmeler ve Değerlendirmeler</a:t>
            </a:r>
          </a:p>
        </p:txBody>
      </p:sp>
      <p:sp>
        <p:nvSpPr>
          <p:cNvPr id="8" name="Rectangle 7">
            <a:extLst>
              <a:ext uri="{FF2B5EF4-FFF2-40B4-BE49-F238E27FC236}">
                <a16:creationId xmlns:a16="http://schemas.microsoft.com/office/drawing/2014/main" id="{47BB6FDC-206D-B5BF-04D4-D106A6075865}"/>
              </a:ext>
            </a:extLst>
          </p:cNvPr>
          <p:cNvSpPr/>
          <p:nvPr/>
        </p:nvSpPr>
        <p:spPr>
          <a:xfrm>
            <a:off x="2967354" y="2355281"/>
            <a:ext cx="1492251" cy="791166"/>
          </a:xfrm>
          <a:prstGeom prst="rect">
            <a:avLst/>
          </a:prstGeom>
          <a:solidFill>
            <a:srgbClr val="1E2B5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3. Aday Araştırması ve Aday Havuzu Oluşturulması</a:t>
            </a:r>
          </a:p>
        </p:txBody>
      </p:sp>
      <p:sp>
        <p:nvSpPr>
          <p:cNvPr id="9" name="Rectangle 8">
            <a:extLst>
              <a:ext uri="{FF2B5EF4-FFF2-40B4-BE49-F238E27FC236}">
                <a16:creationId xmlns:a16="http://schemas.microsoft.com/office/drawing/2014/main" id="{79927593-560D-AA86-3284-6EDAB071D62D}"/>
              </a:ext>
            </a:extLst>
          </p:cNvPr>
          <p:cNvSpPr/>
          <p:nvPr/>
        </p:nvSpPr>
        <p:spPr>
          <a:xfrm>
            <a:off x="336549" y="3596728"/>
            <a:ext cx="1492251" cy="791166"/>
          </a:xfrm>
          <a:prstGeom prst="rect">
            <a:avLst/>
          </a:prstGeom>
          <a:solidFill>
            <a:srgbClr val="1E2B5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5. Adayın uyumu, planları ile ilgili yönetim kurulu görüşmeleri</a:t>
            </a:r>
          </a:p>
        </p:txBody>
      </p:sp>
      <p:sp>
        <p:nvSpPr>
          <p:cNvPr id="12" name="Rectangle 11">
            <a:extLst>
              <a:ext uri="{FF2B5EF4-FFF2-40B4-BE49-F238E27FC236}">
                <a16:creationId xmlns:a16="http://schemas.microsoft.com/office/drawing/2014/main" id="{5692E7B2-5443-25A1-0391-361DAED224E6}"/>
              </a:ext>
            </a:extLst>
          </p:cNvPr>
          <p:cNvSpPr/>
          <p:nvPr/>
        </p:nvSpPr>
        <p:spPr>
          <a:xfrm>
            <a:off x="2967354" y="3596728"/>
            <a:ext cx="1492251" cy="791166"/>
          </a:xfrm>
          <a:prstGeom prst="rect">
            <a:avLst/>
          </a:prstGeom>
          <a:solidFill>
            <a:srgbClr val="1E2B5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6. Adayın itibarı ve geçmiş performansı kapsamlı incelenir</a:t>
            </a:r>
          </a:p>
        </p:txBody>
      </p:sp>
      <p:sp>
        <p:nvSpPr>
          <p:cNvPr id="13" name="Rectangle 12">
            <a:extLst>
              <a:ext uri="{FF2B5EF4-FFF2-40B4-BE49-F238E27FC236}">
                <a16:creationId xmlns:a16="http://schemas.microsoft.com/office/drawing/2014/main" id="{3A299D34-6D80-33F3-AAB5-10EE097289C6}"/>
              </a:ext>
            </a:extLst>
          </p:cNvPr>
          <p:cNvSpPr/>
          <p:nvPr/>
        </p:nvSpPr>
        <p:spPr>
          <a:xfrm>
            <a:off x="336549" y="4838175"/>
            <a:ext cx="1492251" cy="791166"/>
          </a:xfrm>
          <a:prstGeom prst="rect">
            <a:avLst/>
          </a:prstGeom>
          <a:solidFill>
            <a:srgbClr val="1E2B5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8. Adaya şirketin vizyonu ve kültürü odaklı eğitim verilir.</a:t>
            </a:r>
          </a:p>
        </p:txBody>
      </p:sp>
      <p:sp>
        <p:nvSpPr>
          <p:cNvPr id="14" name="Rectangle 13">
            <a:extLst>
              <a:ext uri="{FF2B5EF4-FFF2-40B4-BE49-F238E27FC236}">
                <a16:creationId xmlns:a16="http://schemas.microsoft.com/office/drawing/2014/main" id="{66752658-BA95-366E-4757-3730DDF1ACC8}"/>
              </a:ext>
            </a:extLst>
          </p:cNvPr>
          <p:cNvSpPr/>
          <p:nvPr/>
        </p:nvSpPr>
        <p:spPr>
          <a:xfrm>
            <a:off x="2967354" y="4838175"/>
            <a:ext cx="1492251" cy="791166"/>
          </a:xfrm>
          <a:prstGeom prst="rect">
            <a:avLst/>
          </a:prstGeom>
          <a:solidFill>
            <a:srgbClr val="1E2B5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7. Cazip teklif hazırlanır; maaş ve haklar müzakere edilir.</a:t>
            </a:r>
          </a:p>
        </p:txBody>
      </p:sp>
      <p:sp>
        <p:nvSpPr>
          <p:cNvPr id="15" name="Arrow: Right 14">
            <a:extLst>
              <a:ext uri="{FF2B5EF4-FFF2-40B4-BE49-F238E27FC236}">
                <a16:creationId xmlns:a16="http://schemas.microsoft.com/office/drawing/2014/main" id="{860B1E95-C425-3268-9E09-9C7BB7F07FAE}"/>
              </a:ext>
            </a:extLst>
          </p:cNvPr>
          <p:cNvSpPr/>
          <p:nvPr/>
        </p:nvSpPr>
        <p:spPr>
          <a:xfrm>
            <a:off x="1976754" y="1509417"/>
            <a:ext cx="842646" cy="45719"/>
          </a:xfrm>
          <a:prstGeom prst="rightArrow">
            <a:avLst/>
          </a:prstGeom>
          <a:solidFill>
            <a:srgbClr val="F09348"/>
          </a:solidFill>
          <a:ln>
            <a:solidFill>
              <a:srgbClr val="F093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6" name="Arrow: Right 15">
            <a:extLst>
              <a:ext uri="{FF2B5EF4-FFF2-40B4-BE49-F238E27FC236}">
                <a16:creationId xmlns:a16="http://schemas.microsoft.com/office/drawing/2014/main" id="{9961EB4B-937C-6BAD-0830-E97677FCA376}"/>
              </a:ext>
            </a:extLst>
          </p:cNvPr>
          <p:cNvSpPr/>
          <p:nvPr/>
        </p:nvSpPr>
        <p:spPr>
          <a:xfrm rot="5400000">
            <a:off x="3606649" y="2125742"/>
            <a:ext cx="238145" cy="46635"/>
          </a:xfrm>
          <a:prstGeom prst="rightArrow">
            <a:avLst/>
          </a:prstGeom>
          <a:solidFill>
            <a:srgbClr val="F09348"/>
          </a:solidFill>
          <a:ln>
            <a:solidFill>
              <a:srgbClr val="F093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7" name="Arrow: Right 16">
            <a:extLst>
              <a:ext uri="{FF2B5EF4-FFF2-40B4-BE49-F238E27FC236}">
                <a16:creationId xmlns:a16="http://schemas.microsoft.com/office/drawing/2014/main" id="{AD2F6FBA-0F20-566F-DE5D-178AD75FDA2A}"/>
              </a:ext>
            </a:extLst>
          </p:cNvPr>
          <p:cNvSpPr/>
          <p:nvPr/>
        </p:nvSpPr>
        <p:spPr>
          <a:xfrm rot="5400000">
            <a:off x="3606649" y="4589717"/>
            <a:ext cx="238145" cy="46635"/>
          </a:xfrm>
          <a:prstGeom prst="rightArrow">
            <a:avLst/>
          </a:prstGeom>
          <a:solidFill>
            <a:srgbClr val="F09348"/>
          </a:solidFill>
          <a:ln>
            <a:solidFill>
              <a:srgbClr val="F093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8" name="Arrow: Right 17">
            <a:extLst>
              <a:ext uri="{FF2B5EF4-FFF2-40B4-BE49-F238E27FC236}">
                <a16:creationId xmlns:a16="http://schemas.microsoft.com/office/drawing/2014/main" id="{2BD0DCE7-DA66-3020-5E04-070141B78766}"/>
              </a:ext>
            </a:extLst>
          </p:cNvPr>
          <p:cNvSpPr/>
          <p:nvPr/>
        </p:nvSpPr>
        <p:spPr>
          <a:xfrm rot="5400000">
            <a:off x="963601" y="3348270"/>
            <a:ext cx="238145" cy="46635"/>
          </a:xfrm>
          <a:prstGeom prst="rightArrow">
            <a:avLst/>
          </a:prstGeom>
          <a:solidFill>
            <a:srgbClr val="F09348"/>
          </a:solidFill>
          <a:ln>
            <a:solidFill>
              <a:srgbClr val="F093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9" name="Arrow: Right 18">
            <a:extLst>
              <a:ext uri="{FF2B5EF4-FFF2-40B4-BE49-F238E27FC236}">
                <a16:creationId xmlns:a16="http://schemas.microsoft.com/office/drawing/2014/main" id="{7E12CE5D-F331-A9B7-D438-8AE286BCE844}"/>
              </a:ext>
            </a:extLst>
          </p:cNvPr>
          <p:cNvSpPr/>
          <p:nvPr/>
        </p:nvSpPr>
        <p:spPr>
          <a:xfrm rot="10800000">
            <a:off x="1976436" y="2724063"/>
            <a:ext cx="842646" cy="45719"/>
          </a:xfrm>
          <a:prstGeom prst="rightArrow">
            <a:avLst/>
          </a:prstGeom>
          <a:solidFill>
            <a:srgbClr val="F09348"/>
          </a:solidFill>
          <a:ln>
            <a:solidFill>
              <a:srgbClr val="F093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0" name="Arrow: Right 19">
            <a:extLst>
              <a:ext uri="{FF2B5EF4-FFF2-40B4-BE49-F238E27FC236}">
                <a16:creationId xmlns:a16="http://schemas.microsoft.com/office/drawing/2014/main" id="{3B283BD9-BF48-DABE-3330-EEBE052C1B7A}"/>
              </a:ext>
            </a:extLst>
          </p:cNvPr>
          <p:cNvSpPr/>
          <p:nvPr/>
        </p:nvSpPr>
        <p:spPr>
          <a:xfrm>
            <a:off x="1976436" y="3943834"/>
            <a:ext cx="842646" cy="45719"/>
          </a:xfrm>
          <a:prstGeom prst="rightArrow">
            <a:avLst/>
          </a:prstGeom>
          <a:solidFill>
            <a:srgbClr val="F09348"/>
          </a:solidFill>
          <a:ln>
            <a:solidFill>
              <a:srgbClr val="F093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1" name="Arrow: Right 20">
            <a:extLst>
              <a:ext uri="{FF2B5EF4-FFF2-40B4-BE49-F238E27FC236}">
                <a16:creationId xmlns:a16="http://schemas.microsoft.com/office/drawing/2014/main" id="{AF1CCE83-D91A-C6F2-B1A0-818E30F7AD1D}"/>
              </a:ext>
            </a:extLst>
          </p:cNvPr>
          <p:cNvSpPr/>
          <p:nvPr/>
        </p:nvSpPr>
        <p:spPr>
          <a:xfrm rot="10800000">
            <a:off x="1976118" y="5158480"/>
            <a:ext cx="842646" cy="45719"/>
          </a:xfrm>
          <a:prstGeom prst="rightArrow">
            <a:avLst/>
          </a:prstGeom>
          <a:solidFill>
            <a:srgbClr val="F09348"/>
          </a:solidFill>
          <a:ln>
            <a:solidFill>
              <a:srgbClr val="F0934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graphicFrame>
        <p:nvGraphicFramePr>
          <p:cNvPr id="22" name="Table 21">
            <a:extLst>
              <a:ext uri="{FF2B5EF4-FFF2-40B4-BE49-F238E27FC236}">
                <a16:creationId xmlns:a16="http://schemas.microsoft.com/office/drawing/2014/main" id="{5C3D3CDB-B76B-D81B-ED06-E0F2526A3CDA}"/>
              </a:ext>
            </a:extLst>
          </p:cNvPr>
          <p:cNvGraphicFramePr>
            <a:graphicFrameLocks noGrp="1"/>
          </p:cNvGraphicFramePr>
          <p:nvPr>
            <p:extLst>
              <p:ext uri="{D42A27DB-BD31-4B8C-83A1-F6EECF244321}">
                <p14:modId xmlns:p14="http://schemas.microsoft.com/office/powerpoint/2010/main" val="2083473588"/>
              </p:ext>
            </p:extLst>
          </p:nvPr>
        </p:nvGraphicFramePr>
        <p:xfrm>
          <a:off x="5584245" y="1473856"/>
          <a:ext cx="5875291" cy="4389120"/>
        </p:xfrm>
        <a:graphic>
          <a:graphicData uri="http://schemas.openxmlformats.org/drawingml/2006/table">
            <a:tbl>
              <a:tblPr firstRow="1" bandRow="1">
                <a:tableStyleId>{5C22544A-7EE6-4342-B048-85BDC9FD1C3A}</a:tableStyleId>
              </a:tblPr>
              <a:tblGrid>
                <a:gridCol w="1963819">
                  <a:extLst>
                    <a:ext uri="{9D8B030D-6E8A-4147-A177-3AD203B41FA5}">
                      <a16:colId xmlns:a16="http://schemas.microsoft.com/office/drawing/2014/main" val="2021803202"/>
                    </a:ext>
                  </a:extLst>
                </a:gridCol>
                <a:gridCol w="1963819">
                  <a:extLst>
                    <a:ext uri="{9D8B030D-6E8A-4147-A177-3AD203B41FA5}">
                      <a16:colId xmlns:a16="http://schemas.microsoft.com/office/drawing/2014/main" val="2478903058"/>
                    </a:ext>
                  </a:extLst>
                </a:gridCol>
                <a:gridCol w="1947653">
                  <a:extLst>
                    <a:ext uri="{9D8B030D-6E8A-4147-A177-3AD203B41FA5}">
                      <a16:colId xmlns:a16="http://schemas.microsoft.com/office/drawing/2014/main" val="1521302731"/>
                    </a:ext>
                  </a:extLst>
                </a:gridCol>
              </a:tblGrid>
              <a:tr h="515560">
                <a:tc>
                  <a:txBody>
                    <a:bodyPr/>
                    <a:lstStyle/>
                    <a:p>
                      <a:r>
                        <a:rPr lang="tr-TR" sz="1400" b="1" dirty="0">
                          <a:solidFill>
                            <a:schemeClr val="tx1"/>
                          </a:solidFill>
                        </a:rPr>
                        <a:t>İsmi</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r>
                        <a:rPr lang="tr-TR" sz="1400" b="1" dirty="0">
                          <a:solidFill>
                            <a:schemeClr val="tx1"/>
                          </a:solidFill>
                        </a:rPr>
                        <a:t>Eski Şirketi ve Pozisyonu</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tc>
                  <a:txBody>
                    <a:bodyPr/>
                    <a:lstStyle/>
                    <a:p>
                      <a:r>
                        <a:rPr lang="tr-TR" sz="1400" b="1" dirty="0">
                          <a:solidFill>
                            <a:schemeClr val="tx1"/>
                          </a:solidFill>
                        </a:rPr>
                        <a:t>Yeni Şirketi ve Pozisyonu</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D9D9D9"/>
                    </a:solidFill>
                  </a:tcPr>
                </a:tc>
                <a:extLst>
                  <a:ext uri="{0D108BD9-81ED-4DB2-BD59-A6C34878D82A}">
                    <a16:rowId xmlns:a16="http://schemas.microsoft.com/office/drawing/2014/main" val="2274819454"/>
                  </a:ext>
                </a:extLst>
              </a:tr>
              <a:tr h="1152429">
                <a:tc>
                  <a:txBody>
                    <a:bodyPr/>
                    <a:lstStyle/>
                    <a:p>
                      <a:r>
                        <a:rPr lang="tr-TR" sz="1400" b="0" dirty="0" err="1">
                          <a:solidFill>
                            <a:schemeClr val="tx1"/>
                          </a:solidFill>
                        </a:rPr>
                        <a:t>Indra</a:t>
                      </a:r>
                      <a:r>
                        <a:rPr lang="tr-TR" sz="1400" b="0" dirty="0">
                          <a:solidFill>
                            <a:schemeClr val="tx1"/>
                          </a:solidFill>
                        </a:rPr>
                        <a:t> </a:t>
                      </a:r>
                      <a:r>
                        <a:rPr lang="tr-TR" sz="1400" b="0" dirty="0" err="1">
                          <a:solidFill>
                            <a:schemeClr val="tx1"/>
                          </a:solidFill>
                        </a:rPr>
                        <a:t>Nooyi</a:t>
                      </a:r>
                      <a:endParaRPr lang="tr-TR" sz="1400" b="0" dirty="0">
                        <a:solidFill>
                          <a:schemeClr val="tx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r>
                        <a:rPr lang="tr-TR" sz="1400" b="0" dirty="0">
                          <a:solidFill>
                            <a:schemeClr val="tx1"/>
                          </a:solidFill>
                        </a:rPr>
                        <a:t>Boston </a:t>
                      </a:r>
                      <a:r>
                        <a:rPr lang="tr-TR" sz="1400" b="0" dirty="0" err="1">
                          <a:solidFill>
                            <a:schemeClr val="tx1"/>
                          </a:solidFill>
                        </a:rPr>
                        <a:t>Consulting</a:t>
                      </a:r>
                      <a:r>
                        <a:rPr lang="tr-TR" sz="1400" b="0" dirty="0">
                          <a:solidFill>
                            <a:schemeClr val="tx1"/>
                          </a:solidFill>
                        </a:rPr>
                        <a:t> </a:t>
                      </a:r>
                      <a:r>
                        <a:rPr lang="tr-TR" sz="1400" b="0" dirty="0" err="1">
                          <a:solidFill>
                            <a:schemeClr val="tx1"/>
                          </a:solidFill>
                        </a:rPr>
                        <a:t>Group</a:t>
                      </a:r>
                      <a:r>
                        <a:rPr lang="tr-TR" sz="1400" b="0" dirty="0">
                          <a:solidFill>
                            <a:schemeClr val="tx1"/>
                          </a:solidFill>
                        </a:rPr>
                        <a:t> (Danışmanlık) ve Motorola (Telekomünikasyon) - Yönetim Danışmanı ve üst düzey stratejik roller</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r>
                        <a:rPr lang="es-ES" sz="1400" b="0" dirty="0">
                          <a:solidFill>
                            <a:schemeClr val="tx1"/>
                          </a:solidFill>
                        </a:rPr>
                        <a:t>PepsiCo (</a:t>
                      </a:r>
                      <a:r>
                        <a:rPr lang="es-ES" sz="1400" b="0" dirty="0" err="1">
                          <a:solidFill>
                            <a:schemeClr val="tx1"/>
                          </a:solidFill>
                        </a:rPr>
                        <a:t>Gıda</a:t>
                      </a:r>
                      <a:r>
                        <a:rPr lang="es-ES" sz="1400" b="0" dirty="0">
                          <a:solidFill>
                            <a:schemeClr val="tx1"/>
                          </a:solidFill>
                        </a:rPr>
                        <a:t> ve </a:t>
                      </a:r>
                      <a:r>
                        <a:rPr lang="es-ES" sz="1400" b="0" dirty="0" err="1">
                          <a:solidFill>
                            <a:schemeClr val="tx1"/>
                          </a:solidFill>
                        </a:rPr>
                        <a:t>İçecek</a:t>
                      </a:r>
                      <a:r>
                        <a:rPr lang="es-ES" sz="1400" b="0" dirty="0">
                          <a:solidFill>
                            <a:schemeClr val="tx1"/>
                          </a:solidFill>
                        </a:rPr>
                        <a:t>) - CFO ve </a:t>
                      </a:r>
                      <a:r>
                        <a:rPr lang="es-ES" sz="1400" b="0" dirty="0" err="1">
                          <a:solidFill>
                            <a:schemeClr val="tx1"/>
                          </a:solidFill>
                        </a:rPr>
                        <a:t>ardından</a:t>
                      </a:r>
                      <a:r>
                        <a:rPr lang="es-ES" sz="1400" b="0" dirty="0">
                          <a:solidFill>
                            <a:schemeClr val="tx1"/>
                          </a:solidFill>
                        </a:rPr>
                        <a:t> CEO</a:t>
                      </a:r>
                      <a:endParaRPr lang="tr-TR" sz="1400" b="0" dirty="0">
                        <a:solidFill>
                          <a:schemeClr val="tx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2434515008"/>
                  </a:ext>
                </a:extLst>
              </a:tr>
              <a:tr h="515560">
                <a:tc>
                  <a:txBody>
                    <a:bodyPr/>
                    <a:lstStyle/>
                    <a:p>
                      <a:r>
                        <a:rPr lang="tr-TR" sz="1400" b="0" dirty="0">
                          <a:solidFill>
                            <a:schemeClr val="tx1"/>
                          </a:solidFill>
                        </a:rPr>
                        <a:t>Alan </a:t>
                      </a:r>
                      <a:r>
                        <a:rPr lang="tr-TR" sz="1400" b="0" dirty="0" err="1">
                          <a:solidFill>
                            <a:schemeClr val="tx1"/>
                          </a:solidFill>
                        </a:rPr>
                        <a:t>Mulally</a:t>
                      </a:r>
                      <a:endParaRPr lang="tr-TR" sz="1400" b="0" dirty="0">
                        <a:solidFill>
                          <a:schemeClr val="tx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r>
                        <a:rPr lang="tr-TR" sz="1400" b="0" dirty="0">
                          <a:solidFill>
                            <a:schemeClr val="tx1"/>
                          </a:solidFill>
                        </a:rPr>
                        <a:t>Boeing (Havacılık ve Uzay) – CEO</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r>
                        <a:rPr lang="en-US" sz="1400" b="0" dirty="0">
                          <a:solidFill>
                            <a:schemeClr val="tx1"/>
                          </a:solidFill>
                        </a:rPr>
                        <a:t>Ford Motor Company (</a:t>
                      </a:r>
                      <a:r>
                        <a:rPr lang="en-US" sz="1400" b="0" dirty="0" err="1">
                          <a:solidFill>
                            <a:schemeClr val="tx1"/>
                          </a:solidFill>
                        </a:rPr>
                        <a:t>Otomotiv</a:t>
                      </a:r>
                      <a:r>
                        <a:rPr lang="en-US" sz="1400" b="0" dirty="0">
                          <a:solidFill>
                            <a:schemeClr val="tx1"/>
                          </a:solidFill>
                        </a:rPr>
                        <a:t>) – CEO</a:t>
                      </a:r>
                      <a:endParaRPr lang="tr-TR" sz="1400" b="0" dirty="0">
                        <a:solidFill>
                          <a:schemeClr val="tx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562322288"/>
                  </a:ext>
                </a:extLst>
              </a:tr>
              <a:tr h="727850">
                <a:tc>
                  <a:txBody>
                    <a:bodyPr/>
                    <a:lstStyle/>
                    <a:p>
                      <a:r>
                        <a:rPr lang="tr-TR" sz="1400" b="0" dirty="0" err="1">
                          <a:solidFill>
                            <a:schemeClr val="tx1"/>
                          </a:solidFill>
                        </a:rPr>
                        <a:t>Meg</a:t>
                      </a:r>
                      <a:r>
                        <a:rPr lang="tr-TR" sz="1400" b="0" dirty="0">
                          <a:solidFill>
                            <a:schemeClr val="tx1"/>
                          </a:solidFill>
                        </a:rPr>
                        <a:t> </a:t>
                      </a:r>
                      <a:r>
                        <a:rPr lang="tr-TR" sz="1400" b="0" dirty="0" err="1">
                          <a:solidFill>
                            <a:schemeClr val="tx1"/>
                          </a:solidFill>
                        </a:rPr>
                        <a:t>Whitman</a:t>
                      </a:r>
                      <a:endParaRPr lang="tr-TR" sz="1400" b="0" dirty="0">
                        <a:solidFill>
                          <a:schemeClr val="tx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r>
                        <a:rPr lang="tr-TR" sz="1400" b="0" dirty="0">
                          <a:solidFill>
                            <a:schemeClr val="tx1"/>
                          </a:solidFill>
                        </a:rPr>
                        <a:t>eBay (E-Ticaret) – CEO</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r>
                        <a:rPr lang="tr-TR" sz="1400" b="0" dirty="0">
                          <a:solidFill>
                            <a:schemeClr val="tx1"/>
                          </a:solidFill>
                        </a:rPr>
                        <a:t>Hewlett-Packard (HP) (Teknoloji Donanımı ve Hizmetleri) - CEO</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3061844317"/>
                  </a:ext>
                </a:extLst>
              </a:tr>
              <a:tr h="515560">
                <a:tc>
                  <a:txBody>
                    <a:bodyPr/>
                    <a:lstStyle/>
                    <a:p>
                      <a:r>
                        <a:rPr lang="tr-TR" sz="1400" b="0" dirty="0">
                          <a:solidFill>
                            <a:schemeClr val="tx1"/>
                          </a:solidFill>
                        </a:rPr>
                        <a:t>John </a:t>
                      </a:r>
                      <a:r>
                        <a:rPr lang="tr-TR" sz="1400" b="0" dirty="0" err="1">
                          <a:solidFill>
                            <a:schemeClr val="tx1"/>
                          </a:solidFill>
                        </a:rPr>
                        <a:t>Sculley</a:t>
                      </a:r>
                      <a:endParaRPr lang="tr-TR" sz="1400" b="0" dirty="0">
                        <a:solidFill>
                          <a:schemeClr val="tx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r>
                        <a:rPr lang="tr-TR" sz="1400" b="0" dirty="0">
                          <a:solidFill>
                            <a:schemeClr val="tx1"/>
                          </a:solidFill>
                        </a:rPr>
                        <a:t>Apple (Teknoloji) - CEO</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a:txBody>
                    <a:bodyPr/>
                    <a:lstStyle/>
                    <a:p>
                      <a:r>
                        <a:rPr lang="tr-TR" sz="1400" b="0" dirty="0" err="1">
                          <a:solidFill>
                            <a:schemeClr val="tx1"/>
                          </a:solidFill>
                        </a:rPr>
                        <a:t>RxAdvance</a:t>
                      </a:r>
                      <a:r>
                        <a:rPr lang="tr-TR" sz="1400" b="0" dirty="0">
                          <a:solidFill>
                            <a:schemeClr val="tx1"/>
                          </a:solidFill>
                        </a:rPr>
                        <a:t> (Eczacılık) - CMO </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032148349"/>
                  </a:ext>
                </a:extLst>
              </a:tr>
              <a:tr h="464004">
                <a:tc>
                  <a:txBody>
                    <a:bodyPr/>
                    <a:lstStyle/>
                    <a:p>
                      <a:r>
                        <a:rPr lang="tr-TR" sz="1400" b="0" dirty="0">
                          <a:solidFill>
                            <a:schemeClr val="tx1"/>
                          </a:solidFill>
                        </a:rPr>
                        <a:t>Ruth </a:t>
                      </a:r>
                      <a:r>
                        <a:rPr lang="tr-TR" sz="1400" b="0" dirty="0" err="1">
                          <a:solidFill>
                            <a:schemeClr val="tx1"/>
                          </a:solidFill>
                        </a:rPr>
                        <a:t>Porat</a:t>
                      </a:r>
                      <a:endParaRPr lang="tr-TR" sz="1400" b="0" dirty="0">
                        <a:solidFill>
                          <a:schemeClr val="tx1"/>
                        </a:solidFill>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r>
                        <a:rPr lang="tr-TR" sz="1400" b="0" dirty="0">
                          <a:solidFill>
                            <a:schemeClr val="tx1"/>
                          </a:solidFill>
                        </a:rPr>
                        <a:t>Morgan </a:t>
                      </a:r>
                      <a:r>
                        <a:rPr lang="tr-TR" sz="1400" b="0" dirty="0" err="1">
                          <a:solidFill>
                            <a:schemeClr val="tx1"/>
                          </a:solidFill>
                        </a:rPr>
                        <a:t>Stanley</a:t>
                      </a:r>
                      <a:r>
                        <a:rPr lang="tr-TR" sz="1400" b="0" dirty="0">
                          <a:solidFill>
                            <a:schemeClr val="tx1"/>
                          </a:solidFill>
                        </a:rPr>
                        <a:t> (Finans ve Yatırım Bankacılığı) -CFO</a:t>
                      </a: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tc>
                  <a:txBody>
                    <a:bodyPr/>
                    <a:lstStyle/>
                    <a:p>
                      <a:r>
                        <a:rPr lang="tr-TR" sz="1400" b="0" dirty="0" err="1">
                          <a:solidFill>
                            <a:schemeClr val="tx1"/>
                          </a:solidFill>
                        </a:rPr>
                        <a:t>Alphabet</a:t>
                      </a:r>
                      <a:r>
                        <a:rPr lang="tr-TR" sz="1400" b="0" dirty="0">
                          <a:solidFill>
                            <a:schemeClr val="tx1"/>
                          </a:solidFill>
                        </a:rPr>
                        <a:t> (Teknoloji) - CFO</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561085947"/>
                  </a:ext>
                </a:extLst>
              </a:tr>
            </a:tbl>
          </a:graphicData>
        </a:graphic>
      </p:graphicFrame>
      <p:sp>
        <p:nvSpPr>
          <p:cNvPr id="96" name="Rectangle 95">
            <a:extLst>
              <a:ext uri="{FF2B5EF4-FFF2-40B4-BE49-F238E27FC236}">
                <a16:creationId xmlns:a16="http://schemas.microsoft.com/office/drawing/2014/main" id="{74337C28-CE86-BFC2-1C66-F36A52F773AB}"/>
              </a:ext>
            </a:extLst>
          </p:cNvPr>
          <p:cNvSpPr/>
          <p:nvPr/>
        </p:nvSpPr>
        <p:spPr>
          <a:xfrm>
            <a:off x="5598157" y="1113833"/>
            <a:ext cx="5861379" cy="360023"/>
          </a:xfrm>
          <a:prstGeom prst="rect">
            <a:avLst/>
          </a:prstGeom>
          <a:solidFill>
            <a:srgbClr val="1E2B5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solidFill>
                  <a:schemeClr val="bg1"/>
                </a:solidFill>
                <a:latin typeface="+mj-lt"/>
              </a:rPr>
              <a:t>C Seviyesindeki Yöneticilerin Sektörler Arası Geçiş Örnekleri</a:t>
            </a:r>
          </a:p>
        </p:txBody>
      </p:sp>
    </p:spTree>
    <p:extLst>
      <p:ext uri="{BB962C8B-B14F-4D97-AF65-F5344CB8AC3E}">
        <p14:creationId xmlns:p14="http://schemas.microsoft.com/office/powerpoint/2010/main" val="2534734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9EDF93-EAD6-D06D-F89E-F5C3F46EFACB}"/>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8EED6CBF-F12A-F82B-5D0F-594C98293433}"/>
              </a:ext>
            </a:extLst>
          </p:cNvPr>
          <p:cNvGraphicFramePr>
            <a:graphicFrameLocks noChangeAspect="1"/>
          </p:cNvGraphicFramePr>
          <p:nvPr>
            <p:custDataLst>
              <p:tags r:id="rId1"/>
            </p:custDataLst>
            <p:extLst>
              <p:ext uri="{D42A27DB-BD31-4B8C-83A1-F6EECF244321}">
                <p14:modId xmlns:p14="http://schemas.microsoft.com/office/powerpoint/2010/main" val="11473899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3" progId="TCLayout.ActiveDocument.1">
                  <p:embed/>
                </p:oleObj>
              </mc:Choice>
              <mc:Fallback>
                <p:oleObj name="think-cell Slide" r:id="rId3" imgW="532" imgH="533"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B9EF13E-16F7-60B0-C4C3-49E166D12ED5}"/>
              </a:ext>
            </a:extLst>
          </p:cNvPr>
          <p:cNvSpPr txBox="1">
            <a:spLocks/>
          </p:cNvSpPr>
          <p:nvPr/>
        </p:nvSpPr>
        <p:spPr>
          <a:xfrm>
            <a:off x="508000" y="3962400"/>
            <a:ext cx="3048000" cy="29662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endParaRPr lang="tr-TR" sz="1400" dirty="0"/>
          </a:p>
        </p:txBody>
      </p:sp>
      <p:sp>
        <p:nvSpPr>
          <p:cNvPr id="4" name="Title 1">
            <a:extLst>
              <a:ext uri="{FF2B5EF4-FFF2-40B4-BE49-F238E27FC236}">
                <a16:creationId xmlns:a16="http://schemas.microsoft.com/office/drawing/2014/main" id="{69503E58-735B-62F7-B891-FD0D2446191E}"/>
              </a:ext>
            </a:extLst>
          </p:cNvPr>
          <p:cNvSpPr txBox="1">
            <a:spLocks/>
          </p:cNvSpPr>
          <p:nvPr/>
        </p:nvSpPr>
        <p:spPr>
          <a:xfrm>
            <a:off x="948068" y="889000"/>
            <a:ext cx="3242932" cy="33020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r>
              <a:rPr lang="tr-TR" sz="3200" dirty="0">
                <a:latin typeface="+mj-lt"/>
              </a:rPr>
              <a:t>Günümüzdeki Popüler Meslekler</a:t>
            </a:r>
          </a:p>
        </p:txBody>
      </p:sp>
      <p:sp>
        <p:nvSpPr>
          <p:cNvPr id="5" name="Title 1">
            <a:extLst>
              <a:ext uri="{FF2B5EF4-FFF2-40B4-BE49-F238E27FC236}">
                <a16:creationId xmlns:a16="http://schemas.microsoft.com/office/drawing/2014/main" id="{B0C459C1-2984-1AE4-5C4B-B281F113E5CF}"/>
              </a:ext>
            </a:extLst>
          </p:cNvPr>
          <p:cNvSpPr txBox="1">
            <a:spLocks/>
          </p:cNvSpPr>
          <p:nvPr/>
        </p:nvSpPr>
        <p:spPr>
          <a:xfrm>
            <a:off x="508000" y="1403463"/>
            <a:ext cx="3962400" cy="5117875"/>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lang="tr-TR" altLang="tr-TR" sz="1200" dirty="0">
                <a:solidFill>
                  <a:schemeClr val="tx1"/>
                </a:solidFill>
                <a:latin typeface="+mn-lt"/>
              </a:rPr>
              <a:t>  Günümüzün hızla dijitalleşen dünyasında teknoloji ve veri odaklı meslekler giderek daha fazla önem kazanıyor. Yapay zeka, bulut bilişim ve büyük veri gibi teknolojilerin yaygınlaşmasıyla iş dünyası, bu alanlardaki uzmanlara olan talebi arttırıyor.</a:t>
            </a:r>
          </a:p>
          <a:p>
            <a:pPr marL="190510" indent="-190510" algn="thaiDist">
              <a:lnSpc>
                <a:spcPct val="150000"/>
              </a:lnSpc>
              <a:buFont typeface="Arial" panose="020B0604020202020204" pitchFamily="34" charset="0"/>
              <a:buChar char="•"/>
            </a:pPr>
            <a:r>
              <a:rPr lang="tr-TR" altLang="tr-TR" sz="1200" b="1" dirty="0">
                <a:solidFill>
                  <a:schemeClr val="tx1"/>
                </a:solidFill>
                <a:latin typeface="+mn-lt"/>
              </a:rPr>
              <a:t>Teknoloji Becerileri: </a:t>
            </a:r>
            <a:r>
              <a:rPr lang="tr-TR" altLang="tr-TR" sz="1200" dirty="0">
                <a:solidFill>
                  <a:schemeClr val="tx1"/>
                </a:solidFill>
                <a:latin typeface="+mn-lt"/>
              </a:rPr>
              <a:t>Dijital dönüşümle birlikte yapay zeka, veri analitiği ve bulut çözümleri gibi alanlarda uzmanlık kritik hale geliyor.</a:t>
            </a:r>
          </a:p>
          <a:p>
            <a:pPr marL="190510" indent="-190510" algn="thaiDist">
              <a:lnSpc>
                <a:spcPct val="150000"/>
              </a:lnSpc>
              <a:buFont typeface="Arial" panose="020B0604020202020204" pitchFamily="34" charset="0"/>
              <a:buChar char="•"/>
            </a:pPr>
            <a:r>
              <a:rPr lang="tr-TR" altLang="tr-TR" sz="1200" b="1" dirty="0">
                <a:solidFill>
                  <a:schemeClr val="tx1"/>
                </a:solidFill>
                <a:latin typeface="+mn-lt"/>
              </a:rPr>
              <a:t>Veri Odaklı Karar Alma: </a:t>
            </a:r>
            <a:r>
              <a:rPr lang="tr-TR" altLang="tr-TR" sz="1200" dirty="0">
                <a:solidFill>
                  <a:schemeClr val="tx1"/>
                </a:solidFill>
                <a:latin typeface="+mn-lt"/>
              </a:rPr>
              <a:t>Büyük veri analitiği sayesinde stratejik kararlar veri temelli alınarak şirketlerin rekabet gücü artıyor.</a:t>
            </a:r>
          </a:p>
          <a:p>
            <a:pPr marL="190510" indent="-190510" algn="thaiDist">
              <a:lnSpc>
                <a:spcPct val="150000"/>
              </a:lnSpc>
              <a:buFont typeface="Arial" panose="020B0604020202020204" pitchFamily="34" charset="0"/>
              <a:buChar char="•"/>
            </a:pPr>
            <a:r>
              <a:rPr lang="tr-TR" altLang="tr-TR" sz="1200" b="1" dirty="0" err="1">
                <a:solidFill>
                  <a:schemeClr val="tx1"/>
                </a:solidFill>
                <a:latin typeface="+mn-lt"/>
              </a:rPr>
              <a:t>FinTech</a:t>
            </a:r>
            <a:r>
              <a:rPr lang="tr-TR" altLang="tr-TR" sz="1200" b="1" dirty="0">
                <a:solidFill>
                  <a:schemeClr val="tx1"/>
                </a:solidFill>
                <a:latin typeface="+mn-lt"/>
              </a:rPr>
              <a:t>: </a:t>
            </a:r>
            <a:r>
              <a:rPr lang="tr-TR" altLang="tr-TR" sz="1200" dirty="0">
                <a:solidFill>
                  <a:schemeClr val="tx1"/>
                </a:solidFill>
                <a:latin typeface="+mn-lt"/>
              </a:rPr>
              <a:t>Dijital ödeme sistemleri, </a:t>
            </a:r>
            <a:r>
              <a:rPr lang="tr-TR" altLang="tr-TR" sz="1200" dirty="0" err="1">
                <a:solidFill>
                  <a:schemeClr val="tx1"/>
                </a:solidFill>
                <a:latin typeface="+mn-lt"/>
              </a:rPr>
              <a:t>blockchain</a:t>
            </a:r>
            <a:r>
              <a:rPr lang="tr-TR" altLang="tr-TR" sz="1200" dirty="0">
                <a:solidFill>
                  <a:schemeClr val="tx1"/>
                </a:solidFill>
                <a:latin typeface="+mn-lt"/>
              </a:rPr>
              <a:t> ve kripto paralar, finansal teknolojilerde büyük değişimler yaratıyor.</a:t>
            </a:r>
          </a:p>
          <a:p>
            <a:pPr marL="190510" indent="-190510" algn="thaiDist">
              <a:lnSpc>
                <a:spcPct val="150000"/>
              </a:lnSpc>
              <a:buFont typeface="Arial" panose="020B0604020202020204" pitchFamily="34" charset="0"/>
              <a:buChar char="•"/>
            </a:pPr>
            <a:endParaRPr lang="tr-TR" sz="1400" dirty="0">
              <a:latin typeface="+mn-lt"/>
            </a:endParaRPr>
          </a:p>
        </p:txBody>
      </p:sp>
      <p:pic>
        <p:nvPicPr>
          <p:cNvPr id="6" name="Picture 5">
            <a:extLst>
              <a:ext uri="{FF2B5EF4-FFF2-40B4-BE49-F238E27FC236}">
                <a16:creationId xmlns:a16="http://schemas.microsoft.com/office/drawing/2014/main" id="{DBA067B0-0A26-B21E-62B4-0955B097B4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1125927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D20A1-F7B9-7FC3-C5F6-73869434D8F6}"/>
            </a:ext>
          </a:extLst>
        </p:cNvPr>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B04BBE4A-38CE-DBB3-1064-0B179A70DCEB}"/>
              </a:ext>
            </a:extLst>
          </p:cNvPr>
          <p:cNvGraphicFramePr>
            <a:graphicFrameLocks noChangeAspect="1"/>
          </p:cNvGraphicFramePr>
          <p:nvPr>
            <p:custDataLst>
              <p:tags r:id="rId1"/>
            </p:custDataLst>
            <p:extLst>
              <p:ext uri="{D42A27DB-BD31-4B8C-83A1-F6EECF244321}">
                <p14:modId xmlns:p14="http://schemas.microsoft.com/office/powerpoint/2010/main" val="802693186"/>
              </p:ext>
            </p:extLst>
          </p:nvPr>
        </p:nvGraphicFramePr>
        <p:xfrm>
          <a:off x="1059" y="1059"/>
          <a:ext cx="1059" cy="1059"/>
        </p:xfrm>
        <a:graphic>
          <a:graphicData uri="http://schemas.openxmlformats.org/presentationml/2006/ole">
            <mc:AlternateContent xmlns:mc="http://schemas.openxmlformats.org/markup-compatibility/2006">
              <mc:Choice xmlns:v="urn:schemas-microsoft-com:vml" Requires="v">
                <p:oleObj name="think-cell Slide" r:id="rId3" imgW="305" imgH="312" progId="TCLayout.ActiveDocument.1">
                  <p:embed/>
                </p:oleObj>
              </mc:Choice>
              <mc:Fallback>
                <p:oleObj name="think-cell Slide" r:id="rId3" imgW="305" imgH="312" progId="TCLayout.ActiveDocument.1">
                  <p:embed/>
                  <p:pic>
                    <p:nvPicPr>
                      <p:cNvPr id="3" name="think-cell data - do not delete" hidden="1">
                        <a:extLst>
                          <a:ext uri="{FF2B5EF4-FFF2-40B4-BE49-F238E27FC236}">
                            <a16:creationId xmlns:a16="http://schemas.microsoft.com/office/drawing/2014/main" id="{FDEED567-2655-6746-6286-7F510740E6CF}"/>
                          </a:ext>
                        </a:extLst>
                      </p:cNvPr>
                      <p:cNvPicPr/>
                      <p:nvPr/>
                    </p:nvPicPr>
                    <p:blipFill>
                      <a:blip r:embed="rId4"/>
                      <a:stretch>
                        <a:fillRect/>
                      </a:stretch>
                    </p:blipFill>
                    <p:spPr>
                      <a:xfrm>
                        <a:off x="1059" y="1059"/>
                        <a:ext cx="1059" cy="1059"/>
                      </a:xfrm>
                      <a:prstGeom prst="rect">
                        <a:avLst/>
                      </a:prstGeom>
                    </p:spPr>
                  </p:pic>
                </p:oleObj>
              </mc:Fallback>
            </mc:AlternateContent>
          </a:graphicData>
        </a:graphic>
      </p:graphicFrame>
      <p:sp>
        <p:nvSpPr>
          <p:cNvPr id="2" name="Başlık 1">
            <a:extLst>
              <a:ext uri="{FF2B5EF4-FFF2-40B4-BE49-F238E27FC236}">
                <a16:creationId xmlns:a16="http://schemas.microsoft.com/office/drawing/2014/main" id="{54B808A8-1DE1-6C18-0D6B-6C0145506258}"/>
              </a:ext>
            </a:extLst>
          </p:cNvPr>
          <p:cNvSpPr>
            <a:spLocks noGrp="1"/>
          </p:cNvSpPr>
          <p:nvPr>
            <p:ph type="title"/>
          </p:nvPr>
        </p:nvSpPr>
        <p:spPr/>
        <p:txBody>
          <a:bodyPr vert="horz"/>
          <a:lstStyle/>
          <a:p>
            <a:r>
              <a:rPr lang="tr-TR" dirty="0"/>
              <a:t>Günümüzde Popüler Meslekler</a:t>
            </a:r>
          </a:p>
        </p:txBody>
      </p:sp>
      <p:graphicFrame>
        <p:nvGraphicFramePr>
          <p:cNvPr id="57" name="Diagram 56">
            <a:extLst>
              <a:ext uri="{FF2B5EF4-FFF2-40B4-BE49-F238E27FC236}">
                <a16:creationId xmlns:a16="http://schemas.microsoft.com/office/drawing/2014/main" id="{D0DC6D5D-6A90-6B92-D7CC-90065116D4E0}"/>
              </a:ext>
            </a:extLst>
          </p:cNvPr>
          <p:cNvGraphicFramePr/>
          <p:nvPr>
            <p:extLst>
              <p:ext uri="{D42A27DB-BD31-4B8C-83A1-F6EECF244321}">
                <p14:modId xmlns:p14="http://schemas.microsoft.com/office/powerpoint/2010/main" val="3355553550"/>
              </p:ext>
            </p:extLst>
          </p:nvPr>
        </p:nvGraphicFramePr>
        <p:xfrm>
          <a:off x="392952" y="1150797"/>
          <a:ext cx="2965209" cy="141460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96" name="Graphic 95" descr="Database">
            <a:extLst>
              <a:ext uri="{FF2B5EF4-FFF2-40B4-BE49-F238E27FC236}">
                <a16:creationId xmlns:a16="http://schemas.microsoft.com/office/drawing/2014/main" id="{4F344910-E68B-3A64-7DAA-FB8C45D9AB6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57083" y="1192604"/>
            <a:ext cx="254000" cy="254000"/>
          </a:xfrm>
          <a:prstGeom prst="rect">
            <a:avLst/>
          </a:prstGeom>
        </p:spPr>
      </p:pic>
      <p:graphicFrame>
        <p:nvGraphicFramePr>
          <p:cNvPr id="4" name="Diagram 3">
            <a:extLst>
              <a:ext uri="{FF2B5EF4-FFF2-40B4-BE49-F238E27FC236}">
                <a16:creationId xmlns:a16="http://schemas.microsoft.com/office/drawing/2014/main" id="{B7D20B04-A486-2CB5-A2CB-E2584E3C3578}"/>
              </a:ext>
            </a:extLst>
          </p:cNvPr>
          <p:cNvGraphicFramePr/>
          <p:nvPr>
            <p:extLst>
              <p:ext uri="{D42A27DB-BD31-4B8C-83A1-F6EECF244321}">
                <p14:modId xmlns:p14="http://schemas.microsoft.com/office/powerpoint/2010/main" val="2799615044"/>
              </p:ext>
            </p:extLst>
          </p:nvPr>
        </p:nvGraphicFramePr>
        <p:xfrm>
          <a:off x="392952" y="2877999"/>
          <a:ext cx="2965209" cy="1414603"/>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5" name="Diagram 4">
            <a:extLst>
              <a:ext uri="{FF2B5EF4-FFF2-40B4-BE49-F238E27FC236}">
                <a16:creationId xmlns:a16="http://schemas.microsoft.com/office/drawing/2014/main" id="{ED286BE4-1D02-C899-59EA-FAA462B63665}"/>
              </a:ext>
            </a:extLst>
          </p:cNvPr>
          <p:cNvGraphicFramePr/>
          <p:nvPr>
            <p:extLst>
              <p:ext uri="{D42A27DB-BD31-4B8C-83A1-F6EECF244321}">
                <p14:modId xmlns:p14="http://schemas.microsoft.com/office/powerpoint/2010/main" val="2793726670"/>
              </p:ext>
            </p:extLst>
          </p:nvPr>
        </p:nvGraphicFramePr>
        <p:xfrm>
          <a:off x="392952" y="4605201"/>
          <a:ext cx="2965209" cy="1414603"/>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12" name="Diagram 11">
            <a:extLst>
              <a:ext uri="{FF2B5EF4-FFF2-40B4-BE49-F238E27FC236}">
                <a16:creationId xmlns:a16="http://schemas.microsoft.com/office/drawing/2014/main" id="{8B8234A7-D4BA-4CC4-34B0-2EA21DFB6842}"/>
              </a:ext>
            </a:extLst>
          </p:cNvPr>
          <p:cNvGraphicFramePr/>
          <p:nvPr>
            <p:extLst>
              <p:ext uri="{D42A27DB-BD31-4B8C-83A1-F6EECF244321}">
                <p14:modId xmlns:p14="http://schemas.microsoft.com/office/powerpoint/2010/main" val="3361282995"/>
              </p:ext>
            </p:extLst>
          </p:nvPr>
        </p:nvGraphicFramePr>
        <p:xfrm>
          <a:off x="8709174" y="1150797"/>
          <a:ext cx="2965209" cy="1414603"/>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aphicFrame>
        <p:nvGraphicFramePr>
          <p:cNvPr id="18" name="Diagram 17">
            <a:extLst>
              <a:ext uri="{FF2B5EF4-FFF2-40B4-BE49-F238E27FC236}">
                <a16:creationId xmlns:a16="http://schemas.microsoft.com/office/drawing/2014/main" id="{2613CCD1-446F-78B8-7D6C-8E714A857FC3}"/>
              </a:ext>
            </a:extLst>
          </p:cNvPr>
          <p:cNvGraphicFramePr/>
          <p:nvPr>
            <p:extLst>
              <p:ext uri="{D42A27DB-BD31-4B8C-83A1-F6EECF244321}">
                <p14:modId xmlns:p14="http://schemas.microsoft.com/office/powerpoint/2010/main" val="3528731016"/>
              </p:ext>
            </p:extLst>
          </p:nvPr>
        </p:nvGraphicFramePr>
        <p:xfrm>
          <a:off x="8709174" y="2877999"/>
          <a:ext cx="2965209" cy="1414603"/>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aphicFrame>
        <p:nvGraphicFramePr>
          <p:cNvPr id="19" name="Diagram 18">
            <a:extLst>
              <a:ext uri="{FF2B5EF4-FFF2-40B4-BE49-F238E27FC236}">
                <a16:creationId xmlns:a16="http://schemas.microsoft.com/office/drawing/2014/main" id="{F513AD4F-9B1F-0032-F488-CD2749A16431}"/>
              </a:ext>
            </a:extLst>
          </p:cNvPr>
          <p:cNvGraphicFramePr/>
          <p:nvPr>
            <p:extLst>
              <p:ext uri="{D42A27DB-BD31-4B8C-83A1-F6EECF244321}">
                <p14:modId xmlns:p14="http://schemas.microsoft.com/office/powerpoint/2010/main" val="3547053239"/>
              </p:ext>
            </p:extLst>
          </p:nvPr>
        </p:nvGraphicFramePr>
        <p:xfrm>
          <a:off x="8709174" y="4605201"/>
          <a:ext cx="2965209" cy="1414603"/>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graphicFrame>
        <p:nvGraphicFramePr>
          <p:cNvPr id="27" name="Diagram 26">
            <a:extLst>
              <a:ext uri="{FF2B5EF4-FFF2-40B4-BE49-F238E27FC236}">
                <a16:creationId xmlns:a16="http://schemas.microsoft.com/office/drawing/2014/main" id="{9E48D53E-085F-3422-9586-67DB160CD84B}"/>
              </a:ext>
            </a:extLst>
          </p:cNvPr>
          <p:cNvGraphicFramePr/>
          <p:nvPr>
            <p:extLst>
              <p:ext uri="{D42A27DB-BD31-4B8C-83A1-F6EECF244321}">
                <p14:modId xmlns:p14="http://schemas.microsoft.com/office/powerpoint/2010/main" val="2485246226"/>
              </p:ext>
            </p:extLst>
          </p:nvPr>
        </p:nvGraphicFramePr>
        <p:xfrm>
          <a:off x="4551062" y="1151937"/>
          <a:ext cx="2965209" cy="1414603"/>
        </p:xfrm>
        <a:graphic>
          <a:graphicData uri="http://schemas.openxmlformats.org/drawingml/2006/diagram">
            <dgm:relIds xmlns:dgm="http://schemas.openxmlformats.org/drawingml/2006/diagram" xmlns:r="http://schemas.openxmlformats.org/officeDocument/2006/relationships" r:dm="rId37" r:lo="rId38" r:qs="rId39" r:cs="rId40"/>
          </a:graphicData>
        </a:graphic>
      </p:graphicFrame>
      <p:pic>
        <p:nvPicPr>
          <p:cNvPr id="28" name="Graphic 27" descr="Bar chart RTL">
            <a:extLst>
              <a:ext uri="{FF2B5EF4-FFF2-40B4-BE49-F238E27FC236}">
                <a16:creationId xmlns:a16="http://schemas.microsoft.com/office/drawing/2014/main" id="{E148B635-E8B9-A0D8-3F7A-76140F39661C}"/>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2746109" y="2937629"/>
            <a:ext cx="254000" cy="254000"/>
          </a:xfrm>
          <a:prstGeom prst="rect">
            <a:avLst/>
          </a:prstGeom>
        </p:spPr>
      </p:pic>
      <p:sp>
        <p:nvSpPr>
          <p:cNvPr id="63" name="Rectangle 62">
            <a:extLst>
              <a:ext uri="{FF2B5EF4-FFF2-40B4-BE49-F238E27FC236}">
                <a16:creationId xmlns:a16="http://schemas.microsoft.com/office/drawing/2014/main" id="{38781AE1-E6D0-FB0B-702A-11C9C5BABFBA}"/>
              </a:ext>
            </a:extLst>
          </p:cNvPr>
          <p:cNvSpPr/>
          <p:nvPr/>
        </p:nvSpPr>
        <p:spPr>
          <a:xfrm>
            <a:off x="4551062" y="2879139"/>
            <a:ext cx="2965209" cy="1414603"/>
          </a:xfrm>
          <a:prstGeom prst="rect">
            <a:avLst/>
          </a:prstGeom>
          <a:ln>
            <a:noFill/>
          </a:ln>
        </p:spPr>
        <p:txBody>
          <a:bodyPr/>
          <a:lstStyle/>
          <a:p>
            <a:endParaRPr lang="tr-TR" sz="800"/>
          </a:p>
        </p:txBody>
      </p:sp>
      <p:sp>
        <p:nvSpPr>
          <p:cNvPr id="64" name="Freeform: Shape 63">
            <a:extLst>
              <a:ext uri="{FF2B5EF4-FFF2-40B4-BE49-F238E27FC236}">
                <a16:creationId xmlns:a16="http://schemas.microsoft.com/office/drawing/2014/main" id="{DA712935-DEBF-E889-334D-62ACAB9303FC}"/>
              </a:ext>
            </a:extLst>
          </p:cNvPr>
          <p:cNvSpPr/>
          <p:nvPr/>
        </p:nvSpPr>
        <p:spPr>
          <a:xfrm>
            <a:off x="4883548" y="2915681"/>
            <a:ext cx="2268836" cy="261143"/>
          </a:xfrm>
          <a:custGeom>
            <a:avLst/>
            <a:gdLst>
              <a:gd name="connsiteX0" fmla="*/ 0 w 3403254"/>
              <a:gd name="connsiteY0" fmla="*/ 39171 h 391714"/>
              <a:gd name="connsiteX1" fmla="*/ 39171 w 3403254"/>
              <a:gd name="connsiteY1" fmla="*/ 0 h 391714"/>
              <a:gd name="connsiteX2" fmla="*/ 3364083 w 3403254"/>
              <a:gd name="connsiteY2" fmla="*/ 0 h 391714"/>
              <a:gd name="connsiteX3" fmla="*/ 3403254 w 3403254"/>
              <a:gd name="connsiteY3" fmla="*/ 39171 h 391714"/>
              <a:gd name="connsiteX4" fmla="*/ 3403254 w 3403254"/>
              <a:gd name="connsiteY4" fmla="*/ 352543 h 391714"/>
              <a:gd name="connsiteX5" fmla="*/ 3364083 w 3403254"/>
              <a:gd name="connsiteY5" fmla="*/ 391714 h 391714"/>
              <a:gd name="connsiteX6" fmla="*/ 39171 w 3403254"/>
              <a:gd name="connsiteY6" fmla="*/ 391714 h 391714"/>
              <a:gd name="connsiteX7" fmla="*/ 0 w 3403254"/>
              <a:gd name="connsiteY7" fmla="*/ 352543 h 391714"/>
              <a:gd name="connsiteX8" fmla="*/ 0 w 3403254"/>
              <a:gd name="connsiteY8" fmla="*/ 39171 h 39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3254" h="391714">
                <a:moveTo>
                  <a:pt x="0" y="39171"/>
                </a:moveTo>
                <a:cubicBezTo>
                  <a:pt x="0" y="17537"/>
                  <a:pt x="17537" y="0"/>
                  <a:pt x="39171" y="0"/>
                </a:cubicBezTo>
                <a:lnTo>
                  <a:pt x="3364083" y="0"/>
                </a:lnTo>
                <a:cubicBezTo>
                  <a:pt x="3385717" y="0"/>
                  <a:pt x="3403254" y="17537"/>
                  <a:pt x="3403254" y="39171"/>
                </a:cubicBezTo>
                <a:lnTo>
                  <a:pt x="3403254" y="352543"/>
                </a:lnTo>
                <a:cubicBezTo>
                  <a:pt x="3403254" y="374177"/>
                  <a:pt x="3385717" y="391714"/>
                  <a:pt x="3364083" y="391714"/>
                </a:cubicBezTo>
                <a:lnTo>
                  <a:pt x="39171" y="391714"/>
                </a:lnTo>
                <a:cubicBezTo>
                  <a:pt x="17537" y="391714"/>
                  <a:pt x="0" y="374177"/>
                  <a:pt x="0" y="352543"/>
                </a:cubicBezTo>
                <a:lnTo>
                  <a:pt x="0" y="39171"/>
                </a:lnTo>
                <a:close/>
              </a:path>
            </a:pathLst>
          </a:custGeom>
          <a:solidFill>
            <a:srgbClr val="1E2B5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0829" tIns="50829" rIns="50829" bIns="50829" numCol="1" spcCol="1270" anchor="ctr" anchorCtr="0">
            <a:noAutofit/>
          </a:bodyPr>
          <a:lstStyle/>
          <a:p>
            <a:pPr algn="ctr" defTabSz="503792">
              <a:lnSpc>
                <a:spcPct val="90000"/>
              </a:lnSpc>
              <a:spcBef>
                <a:spcPct val="0"/>
              </a:spcBef>
              <a:spcAft>
                <a:spcPct val="35000"/>
              </a:spcAft>
            </a:pPr>
            <a:r>
              <a:rPr lang="tr-TR" sz="1133" b="1" dirty="0">
                <a:solidFill>
                  <a:schemeClr val="bg1"/>
                </a:solidFill>
                <a:ea typeface="Calibri"/>
                <a:cs typeface="Calibri"/>
                <a:sym typeface="Calibri"/>
              </a:rPr>
              <a:t>Kredi Analisti</a:t>
            </a:r>
            <a:endParaRPr lang="tr-TR" sz="1133" dirty="0">
              <a:solidFill>
                <a:schemeClr val="bg1"/>
              </a:solidFill>
            </a:endParaRPr>
          </a:p>
        </p:txBody>
      </p:sp>
      <p:sp>
        <p:nvSpPr>
          <p:cNvPr id="67" name="Rectangle 66">
            <a:extLst>
              <a:ext uri="{FF2B5EF4-FFF2-40B4-BE49-F238E27FC236}">
                <a16:creationId xmlns:a16="http://schemas.microsoft.com/office/drawing/2014/main" id="{64561EEC-D943-5C57-6623-46BD5641467A}"/>
              </a:ext>
            </a:extLst>
          </p:cNvPr>
          <p:cNvSpPr/>
          <p:nvPr/>
        </p:nvSpPr>
        <p:spPr>
          <a:xfrm>
            <a:off x="4551062" y="3203767"/>
            <a:ext cx="2962313" cy="1031942"/>
          </a:xfrm>
          <a:prstGeom prst="rect">
            <a:avLst/>
          </a:prstGeom>
          <a:solidFill>
            <a:srgbClr val="F09348"/>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0705" tIns="60705" rIns="60705" bIns="60705" numCol="1" spcCol="1270" anchor="ctr" anchorCtr="0">
            <a:noAutofit/>
          </a:bodyPr>
          <a:lstStyle/>
          <a:p>
            <a:pPr algn="ctr" defTabSz="355618">
              <a:lnSpc>
                <a:spcPct val="90000"/>
              </a:lnSpc>
              <a:spcBef>
                <a:spcPct val="0"/>
              </a:spcBef>
              <a:spcAft>
                <a:spcPct val="35000"/>
              </a:spcAft>
            </a:pPr>
            <a:r>
              <a:rPr lang="tr-TR" sz="800" dirty="0">
                <a:solidFill>
                  <a:schemeClr val="bg1"/>
                </a:solidFill>
                <a:ea typeface="Calibri"/>
                <a:cs typeface="Calibri"/>
                <a:sym typeface="Calibri"/>
              </a:rPr>
              <a:t>Kredi analisti, bireylerin veya işletmelerin kredi taleplerini değerlendirerek, bu kişilerin borçlarını geri ödeyip ödeyemeyeceği konusunda risk analizi yapan profesyoneldir. Temel görevleri arasında kredi başvurularını incelemek, finansal tabloları ve gelir bilgilerini analiz etmek, kredi geçmişini değerlendirmek ve borçlunun ödeme kapasitesini belirlemek yer alır. Kredi analistleri, elde ettikleri verilerle risk seviyesini değerlendirir ve kredi verilmesi konusunda önerilerde bulunur. </a:t>
            </a:r>
            <a:endParaRPr lang="tr-TR" sz="800" dirty="0">
              <a:solidFill>
                <a:schemeClr val="bg1"/>
              </a:solidFill>
            </a:endParaRPr>
          </a:p>
        </p:txBody>
      </p:sp>
      <p:graphicFrame>
        <p:nvGraphicFramePr>
          <p:cNvPr id="34" name="Diagram 33">
            <a:extLst>
              <a:ext uri="{FF2B5EF4-FFF2-40B4-BE49-F238E27FC236}">
                <a16:creationId xmlns:a16="http://schemas.microsoft.com/office/drawing/2014/main" id="{B950B5FC-3634-E19E-7B53-68842921C08B}"/>
              </a:ext>
            </a:extLst>
          </p:cNvPr>
          <p:cNvGraphicFramePr/>
          <p:nvPr>
            <p:extLst>
              <p:ext uri="{D42A27DB-BD31-4B8C-83A1-F6EECF244321}">
                <p14:modId xmlns:p14="http://schemas.microsoft.com/office/powerpoint/2010/main" val="2976679422"/>
              </p:ext>
            </p:extLst>
          </p:nvPr>
        </p:nvGraphicFramePr>
        <p:xfrm>
          <a:off x="4551062" y="4606341"/>
          <a:ext cx="2965209" cy="1414603"/>
        </p:xfrm>
        <a:graphic>
          <a:graphicData uri="http://schemas.openxmlformats.org/drawingml/2006/diagram">
            <dgm:relIds xmlns:dgm="http://schemas.openxmlformats.org/drawingml/2006/diagram" xmlns:r="http://schemas.openxmlformats.org/officeDocument/2006/relationships" r:dm="rId44" r:lo="rId45" r:qs="rId46" r:cs="rId47"/>
          </a:graphicData>
        </a:graphic>
      </p:graphicFrame>
      <p:pic>
        <p:nvPicPr>
          <p:cNvPr id="43" name="Graphic 42" descr="Advertising">
            <a:extLst>
              <a:ext uri="{FF2B5EF4-FFF2-40B4-BE49-F238E27FC236}">
                <a16:creationId xmlns:a16="http://schemas.microsoft.com/office/drawing/2014/main" id="{1A12891D-DBCE-8F78-BCB2-32BCDE9BB7B4}"/>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11035396" y="1189695"/>
            <a:ext cx="250238" cy="250238"/>
          </a:xfrm>
          <a:prstGeom prst="rect">
            <a:avLst/>
          </a:prstGeom>
        </p:spPr>
      </p:pic>
      <p:pic>
        <p:nvPicPr>
          <p:cNvPr id="49" name="Graphic 48" descr="Safe">
            <a:extLst>
              <a:ext uri="{FF2B5EF4-FFF2-40B4-BE49-F238E27FC236}">
                <a16:creationId xmlns:a16="http://schemas.microsoft.com/office/drawing/2014/main" id="{FE88C02B-1115-94F9-B9E2-37268300F969}"/>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6892806" y="4648200"/>
            <a:ext cx="250238" cy="250238"/>
          </a:xfrm>
          <a:prstGeom prst="rect">
            <a:avLst/>
          </a:prstGeom>
        </p:spPr>
      </p:pic>
      <p:pic>
        <p:nvPicPr>
          <p:cNvPr id="50" name="Graphic 49" descr="Presentation with bar chart">
            <a:extLst>
              <a:ext uri="{FF2B5EF4-FFF2-40B4-BE49-F238E27FC236}">
                <a16:creationId xmlns:a16="http://schemas.microsoft.com/office/drawing/2014/main" id="{DCF97955-23AC-5919-2D65-6038A7F4B71D}"/>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2743200" y="4648200"/>
            <a:ext cx="254000" cy="254000"/>
          </a:xfrm>
          <a:prstGeom prst="rect">
            <a:avLst/>
          </a:prstGeom>
        </p:spPr>
      </p:pic>
      <p:pic>
        <p:nvPicPr>
          <p:cNvPr id="51" name="Graphic 50" descr="Coins">
            <a:extLst>
              <a:ext uri="{FF2B5EF4-FFF2-40B4-BE49-F238E27FC236}">
                <a16:creationId xmlns:a16="http://schemas.microsoft.com/office/drawing/2014/main" id="{19717B83-64C3-1DF4-2FCE-8303381D8786}"/>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6873522" y="1192604"/>
            <a:ext cx="254000" cy="254000"/>
          </a:xfrm>
          <a:prstGeom prst="rect">
            <a:avLst/>
          </a:prstGeom>
        </p:spPr>
      </p:pic>
      <p:pic>
        <p:nvPicPr>
          <p:cNvPr id="52" name="Graphic 51" descr="Bank">
            <a:extLst>
              <a:ext uri="{FF2B5EF4-FFF2-40B4-BE49-F238E27FC236}">
                <a16:creationId xmlns:a16="http://schemas.microsoft.com/office/drawing/2014/main" id="{41E5313E-71B7-2E4C-83FF-AFF1C4A26C98}"/>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6877284" y="2922135"/>
            <a:ext cx="250238" cy="250238"/>
          </a:xfrm>
          <a:prstGeom prst="rect">
            <a:avLst/>
          </a:prstGeom>
        </p:spPr>
      </p:pic>
      <p:pic>
        <p:nvPicPr>
          <p:cNvPr id="59" name="Graphic 58" descr="Bitcoin">
            <a:extLst>
              <a:ext uri="{FF2B5EF4-FFF2-40B4-BE49-F238E27FC236}">
                <a16:creationId xmlns:a16="http://schemas.microsoft.com/office/drawing/2014/main" id="{D32B2605-9B45-ACAE-CD45-C5C2FFE45E77}"/>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11035395" y="4648505"/>
            <a:ext cx="250239" cy="250239"/>
          </a:xfrm>
          <a:prstGeom prst="rect">
            <a:avLst/>
          </a:prstGeom>
        </p:spPr>
      </p:pic>
      <p:pic>
        <p:nvPicPr>
          <p:cNvPr id="61" name="Graphic 60" descr="Bank check">
            <a:extLst>
              <a:ext uri="{FF2B5EF4-FFF2-40B4-BE49-F238E27FC236}">
                <a16:creationId xmlns:a16="http://schemas.microsoft.com/office/drawing/2014/main" id="{478B7FD4-06E9-F2F1-DE33-4A395E09C726}"/>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11035395" y="2905133"/>
            <a:ext cx="250238" cy="250238"/>
          </a:xfrm>
          <a:prstGeom prst="rect">
            <a:avLst/>
          </a:prstGeom>
        </p:spPr>
      </p:pic>
    </p:spTree>
    <p:extLst>
      <p:ext uri="{BB962C8B-B14F-4D97-AF65-F5344CB8AC3E}">
        <p14:creationId xmlns:p14="http://schemas.microsoft.com/office/powerpoint/2010/main" val="387603972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3521</TotalTime>
  <Words>3183</Words>
  <Application>Microsoft Office PowerPoint</Application>
  <PresentationFormat>Widescreen</PresentationFormat>
  <Paragraphs>413</Paragraphs>
  <Slides>21</Slides>
  <Notes>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27" baseType="lpstr">
      <vt:lpstr>Arial</vt:lpstr>
      <vt:lpstr>Proxima Nova Bold</vt:lpstr>
      <vt:lpstr>Calibri</vt:lpstr>
      <vt:lpstr>Proxima Nova</vt:lpstr>
      <vt:lpstr>Office Theme</vt:lpstr>
      <vt:lpstr>think-cell Slide</vt:lpstr>
      <vt:lpstr>Business 101</vt:lpstr>
      <vt:lpstr>PowerPoint Presentation</vt:lpstr>
      <vt:lpstr>PowerPoint Presentation</vt:lpstr>
      <vt:lpstr>Örnek: Kazancı Holding</vt:lpstr>
      <vt:lpstr>PowerPoint Presentation</vt:lpstr>
      <vt:lpstr>PowerPoint Presentation</vt:lpstr>
      <vt:lpstr>PowerPoint Presentation</vt:lpstr>
      <vt:lpstr>PowerPoint Presentation</vt:lpstr>
      <vt:lpstr>Günümüzde Popüler Meslekler</vt:lpstr>
      <vt:lpstr>Akademi</vt:lpstr>
      <vt:lpstr>Popüler Mühendislikler ve Puanları</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FINTEGRAL SUNUM</dc:title>
  <dc:creator>Batuhan Yelseli</dc:creator>
  <cp:lastModifiedBy>Mehmet Oğuz Öztekin</cp:lastModifiedBy>
  <cp:revision>36</cp:revision>
  <dcterms:created xsi:type="dcterms:W3CDTF">2006-08-16T00:00:00Z</dcterms:created>
  <dcterms:modified xsi:type="dcterms:W3CDTF">2024-11-01T12:55:28Z</dcterms:modified>
  <dc:identifier>DAGT8yb42Oo</dc:identifier>
</cp:coreProperties>
</file>